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5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D304A6-B6A5-432D-993B-21A1F74BEB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1515212-E780-430B-8755-AD6E140B2C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B745A41-0738-4C50-AFF5-411A23B9E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AA1A8-54A1-4C9B-B073-4817C35E436D}" type="datetimeFigureOut">
              <a:rPr lang="ru-RU" smtClean="0"/>
              <a:t>23.04.2021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A66C40B-3EF8-4F05-8E58-404492733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682AB3D-16D2-4E19-AD11-8315F6D17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86393-B2F5-42F6-9998-04F1608475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8222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A5BD7B-06F2-4BF5-85F0-C25578096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F76BC92-670F-48C0-B94B-61490074F6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4FE8613-ED0E-42BC-AA43-DBF4E44C4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AA1A8-54A1-4C9B-B073-4817C35E436D}" type="datetimeFigureOut">
              <a:rPr lang="ru-RU" smtClean="0"/>
              <a:t>23.04.2021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432F276-A68C-4A1D-88C9-1583BD376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1746D25-36F3-4F4D-8560-0CA1608D3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86393-B2F5-42F6-9998-04F1608475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4304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700648B-08AD-4164-876C-5C78AAF68E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72CA4FB-1036-46EC-BD5B-DFFA41B0BE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E4CC1B-B0A2-49C4-92E2-E1619C5A6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AA1A8-54A1-4C9B-B073-4817C35E436D}" type="datetimeFigureOut">
              <a:rPr lang="ru-RU" smtClean="0"/>
              <a:t>23.04.2021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0C80F56-099C-4B54-9E88-45684254B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0A0AE5E-99CD-4530-BAAD-BEB636AFB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86393-B2F5-42F6-9998-04F1608475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2983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B3263C-6F39-4FD2-B143-2789E5720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0E36312-CF19-42ED-A6E6-C44334CA14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3C612E3-204D-44E8-BDE4-9D1CD78BD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AA1A8-54A1-4C9B-B073-4817C35E436D}" type="datetimeFigureOut">
              <a:rPr lang="ru-RU" smtClean="0"/>
              <a:t>23.04.2021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B246C7D-4FAA-49CC-A132-ECB115BB3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1C4E289-52D7-4E6F-930C-F3861529E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86393-B2F5-42F6-9998-04F1608475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15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D1E490-D6FD-418E-ACDD-AAC0B9351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A8C47AB-C675-41CB-AB1F-24816D550F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B603910-9826-4926-BE4C-BC3F6F58E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AA1A8-54A1-4C9B-B073-4817C35E436D}" type="datetimeFigureOut">
              <a:rPr lang="ru-RU" smtClean="0"/>
              <a:t>23.04.2021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9071365-3104-47D2-B53D-6D60BB30B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884B96C-0A93-4D97-B09F-A32C1C54F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86393-B2F5-42F6-9998-04F1608475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8213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5A1987-8EF3-4991-9E3D-4334A7FB7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E4F7288-F4C2-4D35-9438-5FA9B37C52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0AE2920-D9AD-439B-9AC2-3968B1AEF8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7487F95-1296-4E57-840A-737C9F6EC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AA1A8-54A1-4C9B-B073-4817C35E436D}" type="datetimeFigureOut">
              <a:rPr lang="ru-RU" smtClean="0"/>
              <a:t>23.04.2021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E4A05CD-93B7-4BC6-B589-875592F52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E52FC44-7755-4FDB-8C46-053D3F650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86393-B2F5-42F6-9998-04F1608475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1919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222B99-C91A-4123-9B75-122BDFDFB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8F2C0F3-AEBB-46A2-A7B6-AB4DC198F9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973C664-0CCA-4268-8B95-3C6EFBDCB4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1283496-F6C8-4FBA-A2C2-A21DFC12AA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70AEBC0-03A9-4BFD-88C7-E5A862B1FC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7F6ADB2-4CBF-4738-B102-BD9ED6F36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AA1A8-54A1-4C9B-B073-4817C35E436D}" type="datetimeFigureOut">
              <a:rPr lang="ru-RU" smtClean="0"/>
              <a:t>23.04.2021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6B7AEE6-8E97-44DA-8693-41D38E082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CB223D8-70B7-4166-8E93-424A4CDC9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86393-B2F5-42F6-9998-04F1608475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9576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A21E3B-4840-4E48-BB93-BA1C88FF8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2689202-9FAC-48B4-AE39-AEF5C4558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AA1A8-54A1-4C9B-B073-4817C35E436D}" type="datetimeFigureOut">
              <a:rPr lang="ru-RU" smtClean="0"/>
              <a:t>23.04.2021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466659E-A2E2-448A-84CA-6033F280D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4D63329-0646-4022-A84C-F6658F22B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86393-B2F5-42F6-9998-04F1608475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128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1BD1761-D691-417B-9B69-AE0D426D7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AA1A8-54A1-4C9B-B073-4817C35E436D}" type="datetimeFigureOut">
              <a:rPr lang="ru-RU" smtClean="0"/>
              <a:t>23.04.2021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1CAD767-F24B-4DC1-8CC9-4E93AEE4A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EB4DBC7-7DDC-4B29-B02C-7D767DE06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86393-B2F5-42F6-9998-04F1608475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7868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F5A7D3-1AD9-4AF4-A692-F1F940E50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5DCA974-7228-407B-9A6B-BD3DFE6A1E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C83763F-7092-4C6A-8810-4D8C6AD45A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C79AA45-93D5-437C-A590-F5ED0A5F4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AA1A8-54A1-4C9B-B073-4817C35E436D}" type="datetimeFigureOut">
              <a:rPr lang="ru-RU" smtClean="0"/>
              <a:t>23.04.2021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BE7E707-A796-4689-B487-2F6142E82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E12BDD0-DC66-4DB2-8A9D-397B661F7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86393-B2F5-42F6-9998-04F1608475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455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54A2C2-8490-46FD-97FF-13E650BB7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0F78A87-A14F-4676-B634-12A61CD96C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1B569DF-1A89-4165-88C8-D903746DF7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A213F07-0E20-45B6-9864-0C4DA74DB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AA1A8-54A1-4C9B-B073-4817C35E436D}" type="datetimeFigureOut">
              <a:rPr lang="ru-RU" smtClean="0"/>
              <a:t>23.04.2021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8EA667C-96BD-4F84-8EFF-EBD079618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521AA4C-B521-4E57-B929-4F4202733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86393-B2F5-42F6-9998-04F1608475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5594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0DE380-096F-4425-A885-DB9B27601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CE7514D-F7D4-4C90-9654-CD7F532DCE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5961A54-5763-4405-94F3-FA72BF554F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AA1A8-54A1-4C9B-B073-4817C35E436D}" type="datetimeFigureOut">
              <a:rPr lang="ru-RU" smtClean="0"/>
              <a:t>23.04.2021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17E894-2D28-453B-A759-C48E14F858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F4DFCC5-D69B-45A4-9917-B1A84E9E30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286393-B2F5-42F6-9998-04F1608475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5233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7F12B0-F315-469E-968A-9D301971D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/>
              <a:t>Индивидуальный отбор в 5 класс с пропедевтической подготовкой по математике и естествознанию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3FF81C1-248D-48E2-8B73-CCCFFC36D4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МАОУ «СОШ № 4» информирует родителей обучающихся (законных представителей) 4 классов о формировании класса с пропедевтической подготовкой по математике и класса с пропедевтической подготовкой по естествознанию.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Желающим обучаться в данных классах необходимо:</a:t>
            </a:r>
          </a:p>
          <a:p>
            <a:pPr marL="514350" indent="-514350">
              <a:buAutoNum type="arabicPeriod"/>
            </a:pPr>
            <a:r>
              <a:rPr lang="ru-RU" dirty="0"/>
              <a:t>Написать заявление в срок до 20 мая 2021 года.</a:t>
            </a:r>
          </a:p>
          <a:p>
            <a:pPr marL="514350" indent="-514350">
              <a:buAutoNum type="arabicPeriod"/>
            </a:pPr>
            <a:r>
              <a:rPr lang="ru-RU" dirty="0"/>
              <a:t>Подготовить портфолио ребенка (грамоты, дипломы, сертификаты.., подтверждающие результативное участие в конкурсных мероприятиях по выбранному предмету).</a:t>
            </a:r>
          </a:p>
          <a:p>
            <a:pPr marL="514350" indent="-514350">
              <a:buAutoNum type="arabicPeriod"/>
            </a:pPr>
            <a:r>
              <a:rPr lang="ru-RU" dirty="0"/>
              <a:t>Пройти тестирование.</a:t>
            </a:r>
          </a:p>
        </p:txBody>
      </p:sp>
    </p:spTree>
    <p:extLst>
      <p:ext uri="{BB962C8B-B14F-4D97-AF65-F5344CB8AC3E}">
        <p14:creationId xmlns:p14="http://schemas.microsoft.com/office/powerpoint/2010/main" val="32880462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6164EC-8866-4A7A-9011-5E71F92C5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ФГОС СОО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620B4550-8B7F-44F8-B8C2-3E71FB4975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5468" y="237277"/>
            <a:ext cx="11121063" cy="6255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3411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05F8AF-CE47-4560-9497-AD3BC4214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462530C-24B4-469D-816F-A8F4BA120B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338" y="756745"/>
            <a:ext cx="11754437" cy="5391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4490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BE7553-659F-4D36-AC91-C3C09BFA6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4A28BAA-8988-43D6-A943-D47BAD60BD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6397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B6958DB0-F2E4-45D9-A29E-1E9BC24AE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Пропедевтика технологического профиля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4190DED-4B04-4418-A2D6-E213DE51D6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В курсе наглядной геометрии большое внимание уделяется выработке у учащихся умений и навыков в выполнении построений с помощью основных геометрических инструментов, а также формированию у них рациональных приёмов построения геометрических фигур. Это умение будет необходимо как при изучении систематического курса геометрии, так и при изучении курса черчения. Теоретические положения раскрываются при решении задач бытового характера.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Уроки геометрии в 5-6 классах включают задачи, позволяющие развивать у учащихся пространственные представления. Наиболее интересными и полезными для учеников 5-6 классов является задачи на развёртки (сделать развёртки, склеить модель), т.к. при решении этих задач ученики оперируют пространственными образами; происходит развитие практических, в том числе и графических умений учащихся; появляются навыки самоконтроля, а также осуществляются внутрипредметные и межпредметные связи.</a:t>
            </a:r>
            <a:endParaRPr lang="ru-RU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4157E73E-9BCC-45FD-8979-86627E08370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20000"/>
          </a:bodyPr>
          <a:lstStyle/>
          <a:p>
            <a:pPr marL="342900" indent="-342900">
              <a:buAutoNum type="arabicPeriod"/>
            </a:pPr>
            <a:endParaRPr lang="ru-RU" dirty="0"/>
          </a:p>
          <a:p>
            <a:pPr marL="342900" indent="-342900">
              <a:buAutoNum type="arabicPeriod"/>
            </a:pPr>
            <a:r>
              <a:rPr lang="ru-RU" dirty="0"/>
              <a:t>Элективный курс «Наглядная геометрия»</a:t>
            </a:r>
          </a:p>
          <a:p>
            <a:pPr marL="342900" indent="-342900">
              <a:buAutoNum type="arabicPeriod"/>
            </a:pPr>
            <a:r>
              <a:rPr lang="ru-RU" dirty="0"/>
              <a:t>Курсы внеурочной деятельности:</a:t>
            </a:r>
          </a:p>
          <a:p>
            <a:r>
              <a:rPr lang="ru-RU" dirty="0"/>
              <a:t>      «Логика»</a:t>
            </a:r>
          </a:p>
          <a:p>
            <a:r>
              <a:rPr lang="ru-RU" dirty="0"/>
              <a:t>       «Шахматы»</a:t>
            </a:r>
          </a:p>
          <a:p>
            <a:r>
              <a:rPr lang="ru-RU" dirty="0"/>
              <a:t>       «Компьютерная графика»</a:t>
            </a:r>
          </a:p>
          <a:p>
            <a:r>
              <a:rPr lang="ru-RU" dirty="0"/>
              <a:t>        «3</a:t>
            </a:r>
            <a:r>
              <a:rPr lang="en-US" dirty="0"/>
              <a:t>D</a:t>
            </a:r>
            <a:r>
              <a:rPr lang="ru-RU" dirty="0"/>
              <a:t>- моделирование»</a:t>
            </a:r>
          </a:p>
          <a:p>
            <a:r>
              <a:rPr lang="ru-RU" dirty="0"/>
              <a:t>       «Робототехника»</a:t>
            </a:r>
          </a:p>
          <a:p>
            <a:r>
              <a:rPr lang="ru-RU" dirty="0"/>
              <a:t>        «Ментальная арифметика»</a:t>
            </a:r>
          </a:p>
          <a:p>
            <a:r>
              <a:rPr lang="ru-RU" dirty="0"/>
              <a:t>        «</a:t>
            </a:r>
            <a:r>
              <a:rPr lang="en-US" dirty="0" err="1"/>
              <a:t>Scr</a:t>
            </a:r>
            <a:r>
              <a:rPr lang="ru-RU" dirty="0"/>
              <a:t>а</a:t>
            </a:r>
            <a:r>
              <a:rPr lang="en-US" dirty="0"/>
              <a:t>tch</a:t>
            </a:r>
            <a:r>
              <a:rPr lang="ru-RU" dirty="0"/>
              <a:t>программирование»</a:t>
            </a:r>
          </a:p>
          <a:p>
            <a:r>
              <a:rPr lang="ru-RU" dirty="0"/>
              <a:t>3. Переход на УМК Г.В. Дорофеева, Л.Г. </a:t>
            </a:r>
            <a:r>
              <a:rPr lang="ru-RU" dirty="0" err="1"/>
              <a:t>Петесон</a:t>
            </a:r>
            <a:endParaRPr lang="ru-RU" dirty="0"/>
          </a:p>
          <a:p>
            <a:endParaRPr lang="ru-RU" dirty="0"/>
          </a:p>
          <a:p>
            <a:r>
              <a:rPr lang="ru-RU" dirty="0"/>
              <a:t>        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3B547CB-8201-4B2D-90F5-4350565FC5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376" y="5155012"/>
            <a:ext cx="2936325" cy="1618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7222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A333D3-6054-45CF-869B-AFAB99E8D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Пропедевтика естественнонаучного профиля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40F3F97-6F5E-4F71-AEA2-257408018D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8633" y="987425"/>
            <a:ext cx="7297445" cy="5147045"/>
          </a:xfrm>
        </p:spPr>
        <p:txBody>
          <a:bodyPr>
            <a:normAutofit fontScale="40000" lnSpcReduction="20000"/>
          </a:bodyPr>
          <a:lstStyle/>
          <a:p>
            <a:pPr marL="0" indent="0" algn="l">
              <a:buNone/>
            </a:pPr>
            <a:r>
              <a:rPr lang="ru-RU" b="1" dirty="0">
                <a:solidFill>
                  <a:srgbClr val="000000"/>
                </a:solidFill>
                <a:latin typeface="Roboto"/>
              </a:rPr>
              <a:t>Ц</a:t>
            </a:r>
            <a:r>
              <a:rPr lang="ru-RU" b="1" i="0" dirty="0">
                <a:solidFill>
                  <a:srgbClr val="000000"/>
                </a:solidFill>
                <a:effectLst/>
                <a:latin typeface="Roboto"/>
              </a:rPr>
              <a:t>ели курса «Естествознание»:</a:t>
            </a:r>
          </a:p>
          <a:p>
            <a:pPr marL="0" indent="0" algn="l">
              <a:buNone/>
            </a:pPr>
            <a:r>
              <a:rPr lang="ru-RU" b="0" i="0" dirty="0">
                <a:solidFill>
                  <a:srgbClr val="000000"/>
                </a:solidFill>
                <a:effectLst/>
                <a:latin typeface="Roboto"/>
              </a:rPr>
              <a:t>•развитие интересов и способностей учащихся на основе передачи им знаний и опыта познавательной и творческой деятельности;</a:t>
            </a:r>
          </a:p>
          <a:p>
            <a:pPr marL="0" indent="0" algn="l">
              <a:buNone/>
            </a:pPr>
            <a:r>
              <a:rPr lang="ru-RU" b="0" i="0" dirty="0">
                <a:solidFill>
                  <a:srgbClr val="000000"/>
                </a:solidFill>
                <a:effectLst/>
                <a:latin typeface="Roboto"/>
              </a:rPr>
              <a:t>•понимание учащимися смысла основных научных понятий и законов физики, взаимосвязи между ними</a:t>
            </a:r>
          </a:p>
          <a:p>
            <a:pPr marL="0" indent="0" algn="l">
              <a:buNone/>
            </a:pPr>
            <a:r>
              <a:rPr lang="ru-RU" b="0" i="0" dirty="0">
                <a:solidFill>
                  <a:srgbClr val="000000"/>
                </a:solidFill>
                <a:effectLst/>
                <a:latin typeface="Roboto"/>
              </a:rPr>
              <a:t>• формирование у учащихся представлений о физической картине мира.</a:t>
            </a:r>
          </a:p>
          <a:p>
            <a:pPr marL="0" indent="0" algn="l">
              <a:buNone/>
            </a:pPr>
            <a:r>
              <a:rPr lang="ru-RU" b="1" i="0" dirty="0">
                <a:solidFill>
                  <a:srgbClr val="000000"/>
                </a:solidFill>
                <a:effectLst/>
                <a:latin typeface="Roboto"/>
              </a:rPr>
              <a:t>Достижение этих целей обеспечивается решением следующих задач:</a:t>
            </a:r>
          </a:p>
          <a:p>
            <a:pPr marL="0" indent="0" algn="l">
              <a:buNone/>
            </a:pPr>
            <a:r>
              <a:rPr lang="ru-RU" b="0" i="0" dirty="0">
                <a:solidFill>
                  <a:srgbClr val="000000"/>
                </a:solidFill>
                <a:effectLst/>
                <a:latin typeface="Roboto"/>
              </a:rPr>
              <a:t>•знакомство учащихся с методом научного познания и методами исследования объектов и явлений природы;</a:t>
            </a:r>
          </a:p>
          <a:p>
            <a:pPr marL="0" indent="0" algn="l">
              <a:buNone/>
            </a:pPr>
            <a:r>
              <a:rPr lang="ru-RU" b="0" i="0" dirty="0">
                <a:solidFill>
                  <a:srgbClr val="000000"/>
                </a:solidFill>
                <a:effectLst/>
                <a:latin typeface="Roboto"/>
              </a:rPr>
              <a:t>•приобретение учащимися знаний о механических, тепловых, электромагнитных и квантовых явлениях, физических величинах, характеризующих эти явления;</a:t>
            </a:r>
          </a:p>
          <a:p>
            <a:pPr marL="0" indent="0" algn="l">
              <a:buNone/>
            </a:pPr>
            <a:r>
              <a:rPr lang="ru-RU" b="0" i="0" dirty="0">
                <a:solidFill>
                  <a:srgbClr val="000000"/>
                </a:solidFill>
                <a:effectLst/>
                <a:latin typeface="Roboto"/>
              </a:rPr>
              <a:t>•формирование у учащихся умений наблюдать природные явления и выполнять опыты, лабораторные работы и экспериментальные исследования с использованием измерительных приборов, широко применяемых в практической жизни;</a:t>
            </a:r>
          </a:p>
          <a:p>
            <a:pPr marL="0" indent="0" algn="l">
              <a:buNone/>
            </a:pPr>
            <a:r>
              <a:rPr lang="ru-RU" b="0" i="0" dirty="0">
                <a:solidFill>
                  <a:srgbClr val="000000"/>
                </a:solidFill>
                <a:effectLst/>
                <a:latin typeface="Roboto"/>
              </a:rPr>
              <a:t>•овладение учащимися такими общенаучными понятиями, как природное явление, эмпирически установленный факт, проблема, гипотеза, теоретический вывод, результат экспериментальной проверки;</a:t>
            </a:r>
          </a:p>
          <a:p>
            <a:pPr marL="0" indent="0" algn="l">
              <a:buNone/>
            </a:pPr>
            <a:r>
              <a:rPr lang="ru-RU" b="0" i="0" dirty="0">
                <a:solidFill>
                  <a:srgbClr val="000000"/>
                </a:solidFill>
                <a:effectLst/>
                <a:latin typeface="Roboto"/>
              </a:rPr>
              <a:t>•понимание учащимися отличий научных данных от непроверенной информации, ценности науки для удовлетворения бытовых, производственных и культурных потребностей человека.</a:t>
            </a:r>
          </a:p>
          <a:p>
            <a:pPr algn="l"/>
            <a:endParaRPr lang="ru-RU" b="0" i="0" dirty="0">
              <a:solidFill>
                <a:srgbClr val="000000"/>
              </a:solidFill>
              <a:effectLst/>
              <a:latin typeface="Roboto"/>
            </a:endParaRPr>
          </a:p>
          <a:p>
            <a:pPr marL="0" indent="0" algn="l">
              <a:buNone/>
            </a:pPr>
            <a:r>
              <a:rPr lang="ru-RU" b="0" i="0" dirty="0">
                <a:solidFill>
                  <a:srgbClr val="000000"/>
                </a:solidFill>
                <a:effectLst/>
                <a:latin typeface="Roboto"/>
              </a:rPr>
              <a:t>Приоритетами для изучения курса «Естествознание» являются современные образовательные технологии: проектно-исследовательские,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Roboto"/>
              </a:rPr>
              <a:t>здоровьесберегающие</a:t>
            </a:r>
            <a:r>
              <a:rPr lang="ru-RU" b="0" i="0" dirty="0">
                <a:solidFill>
                  <a:srgbClr val="000000"/>
                </a:solidFill>
                <a:effectLst/>
                <a:latin typeface="Roboto"/>
              </a:rPr>
              <a:t>,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Roboto"/>
              </a:rPr>
              <a:t>психосберегающие</a:t>
            </a:r>
            <a:r>
              <a:rPr lang="ru-RU" b="0" i="0" dirty="0">
                <a:solidFill>
                  <a:srgbClr val="000000"/>
                </a:solidFill>
                <a:effectLst/>
                <a:latin typeface="Roboto"/>
              </a:rPr>
              <a:t> технологии, проблемное обучение, технология дифференцированного, личностно-ориентированное обучения, технология развития критического мышления. </a:t>
            </a:r>
          </a:p>
          <a:p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F83776D-9802-48FD-88A5-C0DDBA68B9F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342900" indent="-342900">
              <a:buAutoNum type="arabicPeriod"/>
            </a:pPr>
            <a:r>
              <a:rPr lang="ru-RU" dirty="0"/>
              <a:t>Элективный курс «Естествознание»</a:t>
            </a:r>
          </a:p>
          <a:p>
            <a:pPr marL="342900" indent="-342900">
              <a:buAutoNum type="arabicPeriod"/>
            </a:pPr>
            <a:r>
              <a:rPr lang="ru-RU" dirty="0"/>
              <a:t>Курсы внеурочной деятельности:    </a:t>
            </a:r>
          </a:p>
          <a:p>
            <a:r>
              <a:rPr lang="ru-RU" dirty="0"/>
              <a:t>        «Логика»</a:t>
            </a:r>
          </a:p>
          <a:p>
            <a:r>
              <a:rPr lang="ru-RU" dirty="0"/>
              <a:t>          «Шахматы»</a:t>
            </a:r>
          </a:p>
          <a:p>
            <a:r>
              <a:rPr lang="ru-RU" dirty="0"/>
              <a:t>           «Компьютерная графика»</a:t>
            </a:r>
          </a:p>
          <a:p>
            <a:r>
              <a:rPr lang="ru-RU" dirty="0"/>
              <a:t>        «3D- моделирование»</a:t>
            </a:r>
          </a:p>
          <a:p>
            <a:r>
              <a:rPr lang="ru-RU" dirty="0"/>
              <a:t>        «Робототехника»</a:t>
            </a:r>
          </a:p>
          <a:p>
            <a:r>
              <a:rPr lang="ru-RU" dirty="0"/>
              <a:t>          «Ментальная арифметика»</a:t>
            </a:r>
          </a:p>
          <a:p>
            <a:r>
              <a:rPr lang="ru-RU" dirty="0"/>
              <a:t>        «</a:t>
            </a:r>
            <a:r>
              <a:rPr lang="ru-RU" dirty="0" err="1"/>
              <a:t>Scrаtchпрограммирование</a:t>
            </a:r>
            <a:r>
              <a:rPr lang="ru-RU" dirty="0"/>
              <a:t>»</a:t>
            </a:r>
          </a:p>
          <a:p>
            <a:pPr marL="342900" indent="-342900">
              <a:buAutoNum type="arabicPeriod"/>
            </a:pPr>
            <a:endParaRPr lang="ru-RU" dirty="0"/>
          </a:p>
          <a:p>
            <a:pPr marL="342900" indent="-342900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39985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24CBC7-EBC5-4A76-880F-88F5FB991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984" y="457200"/>
            <a:ext cx="2459115" cy="3191522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Порядок организации индивидуального отбора при приеме либо переводе в МАОУ «СОШ №4» в классы с углубленным изучением отдельных предметов </a:t>
            </a:r>
            <a:endParaRPr lang="ru-RU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4A7FE324-F84D-4230-B054-A188419724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3213" y="987425"/>
            <a:ext cx="7742176" cy="4873625"/>
          </a:xfrm>
        </p:spPr>
        <p:txBody>
          <a:bodyPr>
            <a:normAutofit fontScale="92500" lnSpcReduction="10000"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2.3. Индивидуальный отбор при приеме либо переводе в образовательные организации для получения основного общего и среднего общего образования с углубленным изучением отдельных предметов или для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предпропрофильного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обучения осуществляется в целях обеспечения потребностей обучающихся, имеющих высокий уровень учебной мотивации, в получении дополнительных знаний и компетенций по отдельным, в том числе профильным, предметам, образовательным областям.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2.4. Организация индивидуального отбора обучающихся в класс (классы) с углубленным изучением отдельных предметов начинается с пятого класса. 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2.5. Информирование обучающихся, родителей (законных представителей) о сроках, времени, месте подачи заявлений и процедуре индивидуального отбора осуществляется организацией через официальный сайт, ученические и родительские собрания, информационные стенды, средства массовой информации не позднее 40 дней до начала индивидуального отбора.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2.6. Родители (законные представители) подают заявление на имя руководителя организации не позднее 10 дней до срока проведения индивидуального отбора, установленного организацией в информационном сообщении 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EB9FB33D-98D6-4F60-BCB6-82758D4B2F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459115" y="4800600"/>
            <a:ext cx="2312910" cy="1068387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31144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5C7CD9-6F96-424D-AE9F-16F765FCE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199"/>
            <a:ext cx="2107598" cy="4097045"/>
          </a:xfrm>
        </p:spPr>
        <p:txBody>
          <a:bodyPr>
            <a:normAutofit/>
          </a:bodyPr>
          <a:lstStyle/>
          <a:p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Порядок организации индивидуального отбора при приеме либо переводе в МАОУ «СОШ №4» в классы с углубленным изучением отдельных предметов </a:t>
            </a:r>
            <a:endParaRPr lang="ru-RU" sz="1800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3E1A4309-A0CE-4902-8013-7E7CBE6333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13717" y="1473693"/>
            <a:ext cx="8657480" cy="4172505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63CE7DEC-87BF-4F99-B417-38D09863FE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4776186"/>
            <a:ext cx="696049" cy="1092802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23761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04C507-38E4-4AF5-8B23-50E72C078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520F2FFA-70A7-4BAA-8C57-1740269BEF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27284" y="463748"/>
            <a:ext cx="8806649" cy="6096300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1A7BD522-6349-413E-A8BF-7B059DD1AA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1876779" cy="3811588"/>
          </a:xfrm>
        </p:spPr>
        <p:txBody>
          <a:bodyPr/>
          <a:lstStyle/>
          <a:p>
            <a:r>
              <a:rPr lang="ru-RU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Порядок организации индивидуального отбора при приеме либо переводе в МАОУ «СОШ №4» в классы с углубленным изучением отдельных предметов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009218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750</Words>
  <Application>Microsoft Office PowerPoint</Application>
  <PresentationFormat>Широкоэкранный</PresentationFormat>
  <Paragraphs>53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Roboto</vt:lpstr>
      <vt:lpstr>Times New Roman</vt:lpstr>
      <vt:lpstr>Тема Office</vt:lpstr>
      <vt:lpstr>Индивидуальный отбор в 5 класс с пропедевтической подготовкой по математике и естествознанию</vt:lpstr>
      <vt:lpstr>ФГОС СОО</vt:lpstr>
      <vt:lpstr>Презентация PowerPoint</vt:lpstr>
      <vt:lpstr>Презентация PowerPoint</vt:lpstr>
      <vt:lpstr>Пропедевтика технологического профиля</vt:lpstr>
      <vt:lpstr>Пропедевтика естественнонаучного профиля</vt:lpstr>
      <vt:lpstr>Порядок организации индивидуального отбора при приеме либо переводе в МАОУ «СОШ №4» в классы с углубленным изучением отдельных предметов </vt:lpstr>
      <vt:lpstr>Порядок организации индивидуального отбора при приеме либо переводе в МАОУ «СОШ №4» в классы с углубленным изучением отдельных предметов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ФГОС СОО</dc:title>
  <dc:creator>Негатина Вера Сергеевна</dc:creator>
  <cp:lastModifiedBy>Негатина Вера Сергеевна</cp:lastModifiedBy>
  <cp:revision>13</cp:revision>
  <dcterms:created xsi:type="dcterms:W3CDTF">2021-04-21T09:13:37Z</dcterms:created>
  <dcterms:modified xsi:type="dcterms:W3CDTF">2021-04-23T12:10:40Z</dcterms:modified>
</cp:coreProperties>
</file>