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80" r:id="rId8"/>
    <p:sldId id="282" r:id="rId9"/>
    <p:sldId id="284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5" r:id="rId21"/>
    <p:sldId id="276" r:id="rId22"/>
    <p:sldId id="277" r:id="rId23"/>
    <p:sldId id="278" r:id="rId24"/>
    <p:sldId id="285" r:id="rId25"/>
    <p:sldId id="286" r:id="rId26"/>
    <p:sldId id="273" r:id="rId27"/>
    <p:sldId id="274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55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5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64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320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70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40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084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56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66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BAAAAAAAAAAEAAABQAAAAAAAAAAAA4D8AAAAAAADgPwAAAAAAAOA/AAAAAAAA4D8AAAAAAADgPwAAAAAAAOA/AAAAAAAA4D8AAAAAAADgPwAAAAAAAOA/AAAAAAAA4D8CAAAAjAAAAAAAAAAAAAAAFMDrCBTA6wh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AAAAAAAAAAABAAAAf39/AAEAAABkAAAAAAAAABQAAABAHwAAAAAAACYAAAAAAAAAwOD//wAAAAAmAAAAZAAAABYAAABMAAAAAAAAAAAAAAAEAAAAAAAAAAEAAACWlpYKAAAAACgAAAAoAAAAZAAAAGQAAAAAAAAAzMzMAAAAAABQAAAAUAAAAGQAAABkAAAAAAAAABcAAAAUAAAAAAAAAAAAAAD/fwAA/38AAAAAAAAJAAAABAAAAAAzM5kMAAAAEAAAAAAAAAAAAAAAAAAAAAAAAAAeAAAAaAAAAAAAAAAAAAAAAAAAAAAAAAAAAAAAECcAABAnAAAAAAAAAAAAAAAAAAAAAAAAAAAAAAAAAAAAAAAAAAAAABQAAAAAAAAAwMD/AAAAAABkAAAAMgAAAAAAAABkAAAAAAAAAH9/fwAKAAAAHwAAAFQAAAAUwOsBFMDrAQAAAAAAAAAAAAAAAAAAAAAAAAAAAAAAAAAAAAAAAAAAAAAAAn9/fwAAAAA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AAAAAAAAAAAEAAABQAAAAAAAAAAAA4D8AAAAAAADgPwAAAAAAAOA/AAAAAAAA4D8AAAAAAADgPwAAAAAAAOA/AAAAAAAA4D8AAAAAAADgPwAAAAAAAOA/AAAAAAAA4D8CAAAAjAAAAAAAAAAAAAAAFMDrCBTA6wh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UwOsBFMDrAQAAAAAAAAAAAAAAAAAAAAAAAAAAAAAAAAAAAAAAAAAAAAAAAn9/fwAAAAADzMzMAMDA/wB/f38AAAAAAAAAAAAAAAAAAAAAAAAAAAAhAAAAGAAAABQAAACmAgAAtQkAAGk1AACFJQ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FFMDrAQAAAAAAAAAAAAAAAAAAAAAAAAAAAAAAAAAAAAAAAAAAAAAAAn9/fwAAAAA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F270998-D6D2-72FF-9C9F-20AA47D16A75}" type="datetime1">
              <a:t>10.03.2022</a:t>
            </a:fld>
            <a:endParaRPr/>
          </a:p>
        </p:txBody>
      </p:sp>
      <p:sp>
        <p:nvSpPr>
          <p:cNvPr id="5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VgcAAKr4//8BAAAAf39/AAEAAABkAAAAAAAAABQAAABAHwAAAAAAACYAAAAAAAAAwOD//wAAAAAmAAAAZAAAABYAAABMAAAAAAAAAAAAAAAEAAAAAAAAAAEAAACWlpYKAAAAACgAAAAoAAAAZAAAAGQAAAAAAAAAzMzMAAAAAABQAAAAUAAAAGQAAABkAAAAAAAAABcAAAAUAAAAAAAAAAAAAAD/fwAA/38AAAAAAAAJAAAABAAAAKsAAAAMAAAAEAAAAAAAAAAAAAAAAAAAAAAAAAAeAAAAaAAAAAAAAAAAAAAAAAAAAAAAAAAAAAAAECcAABAnAAAAAAAAAAAAAAAAAAAAAAAAAAAAAAAAAAAAAAAAAAAAABQAAAAAAAAAwMD/AAAAAABkAAAAMgAAAAAAAABkAAAAAAAAAH9/fwAKAAAAHwAAAFQAAAD///8FFMDrAQAAAAAAAAAAAAAAAAAAAAAAAAAAAAAAAAAAAAAAAAAAAAAAAn9/fwAAAAA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FFMDrAQAAAAAAAAAAAAAAAAAAAAAAAAAAAAAAAAAAAAAAAAAAAAAAAn9/fwAAAAA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F272FDB-95D2-72D9-9C9F-638C61D16A36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15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2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65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5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01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1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3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5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45C134-F3FB-417B-B789-2383FE959F4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1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40D08-0F78-441F-8F60-D065791B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36495-3E30-4533-90E9-957DD8C95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РОДИТЕЛЬСКОЕ СОБРАНИЕ </a:t>
            </a: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4400" b="1" dirty="0">
              <a:solidFill>
                <a:srgbClr val="002060"/>
              </a:solidFill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4400" b="1" dirty="0">
              <a:solidFill>
                <a:srgbClr val="002060"/>
              </a:solidFill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4400" b="1" dirty="0">
              <a:solidFill>
                <a:srgbClr val="002060"/>
              </a:solidFill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2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по выбору модуля комплексного курса</a:t>
            </a: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2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«Основы религиозных культур и светской этики»</a:t>
            </a:r>
          </a:p>
          <a:p>
            <a:pPr marL="0" indent="0" algn="ctr">
              <a:buNone/>
            </a:pPr>
            <a:r>
              <a:rPr lang="ru-RU" sz="11200" dirty="0">
                <a:latin typeface="Franklin Gothic Medium Cond" panose="020B0606030402020204" pitchFamily="34" charset="0"/>
              </a:rPr>
              <a:t>  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5436035-E148-4C33-AF4D-41F1ACA0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6076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03DD590-D156-4735-A60F-6A29427C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76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49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5F71C-5725-4215-83B5-8E1672B6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788"/>
            <a:ext cx="10515600" cy="7319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курса ОРКСЭ</a:t>
            </a:r>
          </a:p>
        </p:txBody>
      </p:sp>
      <p:pic>
        <p:nvPicPr>
          <p:cNvPr id="7" name="Picture 9" descr="C:\Users\Л\Desktop\Новый рисунок (3).png">
            <a:extLst>
              <a:ext uri="{FF2B5EF4-FFF2-40B4-BE49-F238E27FC236}">
                <a16:creationId xmlns:a16="http://schemas.microsoft.com/office/drawing/2014/main" id="{80689E62-4F8F-445D-AD54-F94A5F5715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" y="958788"/>
            <a:ext cx="2155955" cy="28591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15F8B-24D1-4030-9BDC-03FC98CB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039" y="-95753"/>
            <a:ext cx="3195961" cy="1420491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AA6F513-1B2E-4246-BC62-DF9CB2ED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51" y="1581385"/>
            <a:ext cx="2192785" cy="29994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B5C1EA-EA63-4216-B983-F794AE73E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487" y="2920752"/>
            <a:ext cx="1983928" cy="26376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A57023-024E-4AAD-A3F5-70CAF7B96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959" y="2282357"/>
            <a:ext cx="2118378" cy="28035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D40693-D4F4-4EBA-9C8A-BF027B9E8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623" y="3684123"/>
            <a:ext cx="1847247" cy="24286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DAA9-474C-48C4-AE02-3F6047634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870" y="4239595"/>
            <a:ext cx="1710567" cy="22468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B40A07-338B-430F-A2B3-15D968AD1D16}"/>
              </a:ext>
            </a:extLst>
          </p:cNvPr>
          <p:cNvSpPr txBox="1"/>
          <p:nvPr/>
        </p:nvSpPr>
        <p:spPr>
          <a:xfrm>
            <a:off x="275208" y="6241002"/>
            <a:ext cx="5539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Учебно-методический комплекс издательства «Просвещение»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12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F3E20-67DF-40C5-9200-AECAD530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методическое обеспечение курса</a:t>
            </a:r>
          </a:p>
        </p:txBody>
      </p:sp>
      <p:pic>
        <p:nvPicPr>
          <p:cNvPr id="4" name="Picture 6" descr="Изображение 099">
            <a:extLst>
              <a:ext uri="{FF2B5EF4-FFF2-40B4-BE49-F238E27FC236}">
                <a16:creationId xmlns:a16="http://schemas.microsoft.com/office/drawing/2014/main" id="{5867573C-1DEF-494A-8FC7-D13A34BA9C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28119" r="18497"/>
          <a:stretch>
            <a:fillRect/>
          </a:stretch>
        </p:blipFill>
        <p:spPr bwMode="auto">
          <a:xfrm>
            <a:off x="458883" y="2282825"/>
            <a:ext cx="283262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Изображение 098">
            <a:extLst>
              <a:ext uri="{FF2B5EF4-FFF2-40B4-BE49-F238E27FC236}">
                <a16:creationId xmlns:a16="http://schemas.microsoft.com/office/drawing/2014/main" id="{E6760F30-7E2F-4C3D-9655-546A550AA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7997" r="24162"/>
          <a:stretch>
            <a:fillRect/>
          </a:stretch>
        </p:blipFill>
        <p:spPr bwMode="auto">
          <a:xfrm>
            <a:off x="4409373" y="1858909"/>
            <a:ext cx="30130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FE8A91-C30D-4B69-8C04-6C2ED10DC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344" y="2189794"/>
            <a:ext cx="2822693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31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198EB-D770-4A65-BCA9-C0BBAF99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светской этики»</a:t>
            </a:r>
          </a:p>
        </p:txBody>
      </p:sp>
      <p:pic>
        <p:nvPicPr>
          <p:cNvPr id="4" name="Picture 9" descr="C:\Users\Л\Desktop\Новый рисунок (3).png">
            <a:extLst>
              <a:ext uri="{FF2B5EF4-FFF2-40B4-BE49-F238E27FC236}">
                <a16:creationId xmlns:a16="http://schemas.microsoft.com/office/drawing/2014/main" id="{C59186FD-293D-44ED-9D43-44385398EA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4298" y="2184261"/>
            <a:ext cx="2684824" cy="370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0AC874-1CDD-434F-88D2-1530D94E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980" y="1740481"/>
            <a:ext cx="7806149" cy="439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5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16D01-4AE2-43D5-A15B-8137E4FE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православной культуры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7" descr="правосл.jpg">
            <a:extLst>
              <a:ext uri="{FF2B5EF4-FFF2-40B4-BE49-F238E27FC236}">
                <a16:creationId xmlns:a16="http://schemas.microsoft.com/office/drawing/2014/main" id="{4A7D24F5-EBBF-4D7B-B67B-87B4758B7E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222" y="1967622"/>
            <a:ext cx="2630287" cy="3757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225D2F-5624-4BF3-9C88-26B3C0A8E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986" y="1690688"/>
            <a:ext cx="8655728" cy="431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01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E27C2-D713-4482-A687-36BDF72D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мировых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религиозных культур»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4" descr="big.jpg">
            <a:extLst>
              <a:ext uri="{FF2B5EF4-FFF2-40B4-BE49-F238E27FC236}">
                <a16:creationId xmlns:a16="http://schemas.microsoft.com/office/drawing/2014/main" id="{8B155584-0ECC-49B2-BDB0-F2B092E2C2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903" y="1798178"/>
            <a:ext cx="2799611" cy="4326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F6509A-1928-47C3-8305-B54BE2F0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579" y="1798178"/>
            <a:ext cx="7877414" cy="44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31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779F4-9033-4AB0-8159-B5083B5D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исламской культуры»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131B5EBD-0A2E-490A-B846-1084BD0CF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875E7A-857B-4F9D-BDA3-43BECEC887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87135" y="1998047"/>
            <a:ext cx="7678737" cy="4679950"/>
          </a:xfrm>
          <a:prstGeom prst="rect">
            <a:avLst/>
          </a:prstGeom>
        </p:spPr>
      </p:pic>
      <p:pic>
        <p:nvPicPr>
          <p:cNvPr id="7" name="Содержимое 5" descr="Exar354yurmpl1e.jpg.png">
            <a:extLst>
              <a:ext uri="{FF2B5EF4-FFF2-40B4-BE49-F238E27FC236}">
                <a16:creationId xmlns:a16="http://schemas.microsoft.com/office/drawing/2014/main" id="{AA03C013-CE8B-4BF0-B4DE-C520BE3B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1" y="1998047"/>
            <a:ext cx="3071751" cy="4049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282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A1D2C-65C0-43FA-A91C-24C8A7AB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буддийской культуры»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C45B2E-1A58-4527-A2DE-097C5944B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763" y="2360103"/>
            <a:ext cx="2915692" cy="3847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EAF52C-509D-4801-A37F-B23FB305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011" y="2006810"/>
            <a:ext cx="7821226" cy="45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03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BD676-CC24-4C27-ACFE-B4DB5045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иудейской культуры»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93C9A7-F041-4E47-98FA-9102386E8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198" y="2336632"/>
            <a:ext cx="2694252" cy="3539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F9BAAD-76FA-4ABC-AC89-9B8080008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450" y="2222421"/>
            <a:ext cx="8193350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5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C5797-5E61-4D43-9645-AC24C2C2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модуля ОРКСЭ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1E2641-D1CE-4D7E-8975-449F3463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742"/>
            <a:ext cx="105156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родителей </a:t>
            </a:r>
          </a:p>
          <a:p>
            <a:pPr algn="ctr"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(законных представителей) обучающихся»</a:t>
            </a:r>
          </a:p>
          <a:p>
            <a:pPr algn="ctr">
              <a:buNone/>
            </a:pPr>
            <a:r>
              <a:rPr lang="ru-RU" alt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</a:p>
          <a:p>
            <a:pPr algn="ctr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модуля осуществлять совместно с ребенком !</a:t>
            </a:r>
          </a:p>
          <a:p>
            <a:pPr marL="82550"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None/>
            </a:pPr>
            <a:endParaRPr lang="ru-RU" altLang="ru-RU" sz="3200" u="sng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L="82550" lvl="0" indent="0" algn="ctr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None/>
            </a:pPr>
            <a:r>
              <a:rPr lang="ru-RU" altLang="ru-RU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подтверждается заявлением родителя (законного представителя) и </a:t>
            </a:r>
            <a:r>
              <a:rPr lang="ru-RU" alt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заверяется подписями обоих родителей!!!</a:t>
            </a:r>
            <a:endParaRPr lang="ru-RU" altLang="ru-RU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D99EB6-19A0-48C2-92D0-56A85DDA6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813"/>
            <a:ext cx="3222594" cy="126601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20651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2851C-74C1-45EE-8EB4-8A99EC49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78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школы 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изучения курса ОРКСЭ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353CE1-FEEF-4CB7-AF83-41CCAF5A2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обращение ребенка к членам своей семьи с целью получения информации (интервью, эссе, публичное выступление, подготовка и участие в конкурсах);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оказание родительской помощи в подборе иллюстративного материала к урокам, материала для галереи образов, рассказы о культовых местах, религиозных святынях, показ фотографий или видеофильмов;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и соавторство родителей и членов семьи в создании детских презентаций,  итоговых творческо-исследовательских работ;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привлечение родителей к внеурочным мероприятиям и др.</a:t>
            </a:r>
          </a:p>
          <a:p>
            <a:pPr>
              <a:spcBef>
                <a:spcPts val="450"/>
              </a:spcBef>
              <a:buNone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44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FFCB3-83DA-4A5D-9293-1601DEC3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938" y="365125"/>
            <a:ext cx="989786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Нормативные основы разработки предмета ОРКСЭ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821EC255-6534-4DA1-825C-90CB3D63B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162"/>
            <a:ext cx="2335543" cy="878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E7AE8F-517E-44F0-ADD1-CA28944AD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7" y="1793289"/>
            <a:ext cx="10324729" cy="47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5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BD383-53DE-43CC-97EA-F72835C1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и конкурсы в рамках изучаемых модулей.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526321-1DCB-45EE-A522-D5E34EBDE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ПРАВОЛИП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ОВИО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вертеп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«Ручейки добра»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«Пасхальный перезвон»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575830-739D-49D4-B0ED-9CDE8F8C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312" y="2446869"/>
            <a:ext cx="2424150" cy="3428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ECB675-00B3-45D8-84D6-9A370DB3F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025" y="2446869"/>
            <a:ext cx="2527982" cy="35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63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FE0B9-25BF-45BF-A132-AE2886FE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обучающихся Православного модуля.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8CE597B-561A-457C-827B-2C6969FA2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4291" y="2547891"/>
            <a:ext cx="5075930" cy="3896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CFE6F-86B1-499C-9770-77DFD8C3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3162"/>
            <a:ext cx="5329313" cy="31116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36EDAE-6506-4E47-846A-D1268C156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" y="2183907"/>
            <a:ext cx="6868357" cy="4825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1706D4-8FEE-4B62-8DA4-8F0DE99718A4}"/>
              </a:ext>
            </a:extLst>
          </p:cNvPr>
          <p:cNvSpPr txBox="1"/>
          <p:nvPr/>
        </p:nvSpPr>
        <p:spPr>
          <a:xfrm>
            <a:off x="7386221" y="1917577"/>
            <a:ext cx="4208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Вертепы</a:t>
            </a:r>
          </a:p>
        </p:txBody>
      </p:sp>
    </p:spTree>
    <p:extLst>
      <p:ext uri="{BB962C8B-B14F-4D97-AF65-F5344CB8AC3E}">
        <p14:creationId xmlns:p14="http://schemas.microsoft.com/office/powerpoint/2010/main" val="2206743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96A15-CFDD-43CB-8B24-9DDFAA97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BCB4A0-03E5-4984-9196-48ADAFEB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18" y="292962"/>
            <a:ext cx="8593584" cy="6830657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3E21929D-3400-4B9E-AE19-69184DE59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95850" y="2690629"/>
            <a:ext cx="1689099" cy="33178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394B04-7FEA-4E0C-A688-351E1C432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86" y="1334968"/>
            <a:ext cx="7291284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FE7FC-7FFC-48C9-A67D-F9880C19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B2C65A-3401-4B25-9669-48D73DF19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488273"/>
            <a:ext cx="5801784" cy="4351338"/>
          </a:xfr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C3D04A-97EA-45CF-B4F2-D6BE582A5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33" y="1407682"/>
            <a:ext cx="6828367" cy="51212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65F911-283A-41DA-AF5F-FE2BE8F46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286" y="563631"/>
            <a:ext cx="5944115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35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25232-62D8-4760-A70D-1E36DDA2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1ECCB0C-AB95-469A-BB12-176CA1658E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21EED89-000D-42D6-8F76-FC0A2EFB3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967" y="632534"/>
            <a:ext cx="4523023" cy="5592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174864-CB6C-42B6-82FF-EB0ED72C1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12560"/>
            <a:ext cx="5705386" cy="56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25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9C8CC-646E-4BC5-B1E0-2BE55756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Выставка Настольных вертепов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01F3AC71-561D-4A9C-A086-829224D3F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0" y="1961965"/>
            <a:ext cx="10626570" cy="435893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2254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7C196-6193-489B-844C-F80E0B27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rgbClr val="008000"/>
                </a:solidFill>
              </a:rPr>
              <a:t>Главное наше достояние – это  наши дети.</a:t>
            </a:r>
            <a:r>
              <a:rPr lang="ru-RU" altLang="ru-RU" b="1" dirty="0"/>
              <a:t>  </a:t>
            </a:r>
            <a:br>
              <a:rPr lang="ru-RU" alt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7A091D-2488-4B13-A6FA-51BF28F03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ru-RU" b="1" dirty="0"/>
              <a:t>	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мы сегодня их воспитаем, в такой стране мы все завтра будем жить. Мы должны научить наших детей быть </a:t>
            </a:r>
          </a:p>
          <a:p>
            <a:pPr marL="0" indent="0" algn="ctr">
              <a:buNone/>
            </a:pPr>
            <a:r>
              <a:rPr lang="ru-RU" alt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честными, добрыми, вежливыми, физически и духовно здоровыми</a:t>
            </a: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b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можем помочь им стать образованными, успешными людьми, обладающими высоким уровнем ответственности за настоящее и будущее своих близких, своего народа, своей страны.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11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id="{42ABCEA3-660A-43AF-8FA4-F44DFBD59166}"/>
              </a:ext>
            </a:extLst>
          </p:cNvPr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n/4hYhMAAAAlAAAAEQAAAC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D4byl1DAAAABAAAAAAAAAAAAAAAAAAAAAAAAAAHgAAAGgAAAAAAAAAAAAAAAAAAAAAAAAAAAAAABAnAAAQJwAAAAAAAAAAAAAAAAAAAAAAAAAAAAAAAAAAAAAAAAAAAAAUAAAAAAAAAMDA/wAAAAAAZAAAADIAAAAAAAAAZAAAAAAAAAB/f38ACgAAAB8AAABUAAAA////BRTA6wEAAAAAAAAAAAAAAAAAAAAAAAAAAAAAAAAAAAAAAAAAAAAAAAJ/f38AlpaWA8zMzADAwP8Af39/AAAAAAAAAAAAAAAAAP///wAAAAAAIQAAABgAAAAUAAAA9hQAAGMIAABSMgAAZy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50919" y="-79897"/>
            <a:ext cx="2435441" cy="248987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CD973-AF7E-4394-A396-E995A0CA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B096A-136E-4E40-BC22-67D6BD80F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35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за Вами, уважаемые родители!</a:t>
            </a:r>
          </a:p>
        </p:txBody>
      </p:sp>
    </p:spTree>
    <p:extLst>
      <p:ext uri="{BB962C8B-B14F-4D97-AF65-F5344CB8AC3E}">
        <p14:creationId xmlns:p14="http://schemas.microsoft.com/office/powerpoint/2010/main" val="210787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6A48-6E8D-448C-B518-8EFBE568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1F09EF-92F7-4834-8630-5F47A5C0B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b="1" i="1" dirty="0"/>
              <a:t>В соответствии с новыми ФГОС с 2012 года во всех субъектах РФ в процесс обучения вводится новая область знания: «Основы духовно-нравственной культуры народов России»</a:t>
            </a:r>
          </a:p>
          <a:p>
            <a:endParaRPr lang="ru-RU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E942710-FAE2-4288-9B83-E602494D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595"/>
            <a:ext cx="3165767" cy="1190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Asus\Desktop\стандарт.jpg">
            <a:extLst>
              <a:ext uri="{FF2B5EF4-FFF2-40B4-BE49-F238E27FC236}">
                <a16:creationId xmlns:a16="http://schemas.microsoft.com/office/drawing/2014/main" id="{808FA1A2-7914-4ADA-987B-155E9DEF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4417" y="85595"/>
            <a:ext cx="414337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12" descr="новая школа.jpg">
            <a:extLst>
              <a:ext uri="{FF2B5EF4-FFF2-40B4-BE49-F238E27FC236}">
                <a16:creationId xmlns:a16="http://schemas.microsoft.com/office/drawing/2014/main" id="{8F80EDB0-A2B3-4B7B-8AA0-C0450AE12B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36736" y="5202314"/>
            <a:ext cx="2655264" cy="165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5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97BC8-CFE1-4211-BDCB-ABC497EC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74898"/>
          </a:xfrm>
        </p:spPr>
        <p:txBody>
          <a:bodyPr>
            <a:normAutofit fontScale="90000"/>
          </a:bodyPr>
          <a:lstStyle/>
          <a:p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endParaRPr lang="ru-RU" sz="31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A8C7F-7E29-4B34-9F81-D1D0B167A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2133600"/>
            <a:ext cx="11113995" cy="3777622"/>
          </a:xfrm>
        </p:spPr>
        <p:txBody>
          <a:bodyPr>
            <a:normAutofit fontScale="92500"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itchFamily="18" charset="0"/>
                <a:ea typeface="Andale Sans UI" charset="-52"/>
                <a:cs typeface="Times New Roman" pitchFamily="18" charset="0"/>
              </a:rPr>
              <a:t>Цель учебного курса ОРКСЭ </a:t>
            </a:r>
            <a:r>
              <a:rPr lang="ru-RU" sz="3600" dirty="0">
                <a:latin typeface="Times New Roman" pitchFamily="18" charset="0"/>
                <a:ea typeface="Andale Sans UI" charset="-52"/>
                <a:cs typeface="Times New Roman" pitchFamily="18" charset="0"/>
              </a:rPr>
              <a:t>–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ea typeface="Andale Sans UI" charset="-52"/>
                <a:cs typeface="Times New Roman" pitchFamily="18" charset="0"/>
              </a:rPr>
              <a:t>формирование у младшего подростка мотиваций к осознанному нравственному поведению, основанному на знании и уважении культурных и религиозных традиций многонационального народа России, а также к диалогу с представителями других культур и мировоззрений. </a:t>
            </a:r>
            <a:br>
              <a:rPr lang="ru-RU" sz="3600" b="1" i="1" dirty="0">
                <a:solidFill>
                  <a:srgbClr val="002060"/>
                </a:solidFill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0D15E7A-6901-4DAA-962E-BAAE591B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03"/>
            <a:ext cx="4438835" cy="174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13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9E5C5-5725-4EB3-8623-09E544F3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курса: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902C93-92A3-4C0F-9971-0D284C965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altLang="ru-RU" b="1" dirty="0"/>
              <a:t>1. Знакомство младших школьников с основами религиозных культур и светской этики.</a:t>
            </a:r>
          </a:p>
          <a:p>
            <a:r>
              <a:rPr lang="ru-RU" altLang="ru-RU" b="1" dirty="0"/>
              <a:t>2. Развитие представлений подростка о значении нравственных норм и ценностей для достойной жизни личности, семьи и общества.</a:t>
            </a:r>
          </a:p>
          <a:p>
            <a:r>
              <a:rPr lang="ru-RU" altLang="ru-RU" b="1" dirty="0"/>
              <a:t>3. Обобщение знаний школьников о духовной культуре, морали, формирование у них ценностно-смысловых мировоззренческих основ, обеспечивающих целостное восприятие отечественной истории и культуры.</a:t>
            </a:r>
          </a:p>
          <a:p>
            <a:r>
              <a:rPr lang="ru-RU" altLang="ru-RU" b="1" dirty="0"/>
              <a:t>4. Развитие способностей к общению в полиэтнической  и многоконфессиональной среде на основе взаимного уважения.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A5DEB3-23A8-46C3-A596-84E05AB3B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2918"/>
            <a:ext cx="3470599" cy="14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3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7ED47-92F5-4A47-8B2C-377B03875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ОРКСЭ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5A4955-5688-4319-8677-B6CA8322E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 культурологический характер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 светский характер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безотметочная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методика преподавания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7C1FB3-106F-4A90-99D6-341042511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68925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3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BAAAAAAAAAAEAAABQAAAAAAAAAAAA4D8AAAAAAADgPwAAAAAAAOA/AAAAAAAA4D8AAAAAAADgPwAAAAAAAOA/AAAAAAAA4D8AAAAAAADgPwAAAAAAAOA/AAAAAAAA4D8CAAAAjAAAAAAAAAAAAAAAFMDrCBTA6wh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UwOsBFMDrAQAAAAAAAAAAAAAAAAAAAAAAAAAAAAAAAAAAAAAAAAAAAAAAAn9/fwCWlpY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AAAAAAAAAAAEAAABQAAAAAAAAAAAA4D8AAAAAAADgPwAAAAAAAOA/AAAAAAAA4D8AAAAAAADgPwAAAAAAAOA/AAAAAAAA4D8AAAAAAADgPwAAAAAAAOA/AAAAAAAA4D8CAAAAjAAAAAAAAAAAAAAAFMDrCBTA6wh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UwOsBFMDrAQAAAAAAAAAAAAAAAAAAAAAAAAAAAAAAAAAAAAAAAAAAAAAAAn9/fwCWlpYDzMzMAMDA/wB/f38AAAAAAAAAAAAAAAAAAAAAAAAAAAAhAAAAGAAAABQAAACnAgAAUwEAAGVIAACFJQAAEAAAACYAAAAIAAAAAQAAAAAAAAA="/>
              </a:ext>
            </a:extLst>
          </p:cNvSpPr>
          <p:nvPr>
            <p:ph type="body" idx="1"/>
          </p:nvPr>
        </p:nvSpPr>
        <p:spPr>
          <a:xfrm>
            <a:off x="431165" y="215265"/>
            <a:ext cx="11337290" cy="5883910"/>
          </a:xfrm>
        </p:spPr>
        <p:txBody>
          <a:bodyPr/>
          <a:lstStyle/>
          <a:p>
            <a:pPr algn="ctr">
              <a:defRPr b="1"/>
            </a:pPr>
            <a:endParaRPr lang="ru-RU" dirty="0"/>
          </a:p>
          <a:p>
            <a:pPr algn="ctr">
              <a:defRPr b="1"/>
            </a:pPr>
            <a:r>
              <a:rPr dirty="0"/>
              <a:t>ОРКСЭ </a:t>
            </a:r>
            <a:r>
              <a:rPr dirty="0" err="1"/>
              <a:t>рассказывает</a:t>
            </a:r>
            <a:r>
              <a:rPr dirty="0"/>
              <a:t> о </a:t>
            </a:r>
            <a:r>
              <a:rPr dirty="0" err="1"/>
              <a:t>базовых</a:t>
            </a:r>
            <a:r>
              <a:rPr dirty="0"/>
              <a:t> </a:t>
            </a:r>
            <a:r>
              <a:rPr dirty="0" err="1"/>
              <a:t>национальных</a:t>
            </a:r>
            <a:r>
              <a:rPr dirty="0"/>
              <a:t> </a:t>
            </a:r>
            <a:r>
              <a:rPr dirty="0" err="1"/>
              <a:t>ценностях</a:t>
            </a:r>
            <a:r>
              <a:rPr dirty="0"/>
              <a:t>: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4" name="Эллипс1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/wD/AB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AP8AFMDrAQAAAAAAAAAAAAAAAAAAAAAAAAAAAAAAAAAAAAAAAAAAAAAAAn9/fwCWlpYDzMzMAMDA/wB/f38AAAAAAAAAAAAAAAAAAAAAAAAAAAAhAAAAGAAAABQAAABMBQAAmAoAACgOAAB0EwAAEAAAACYAAAAIAAAA//////////8="/>
              </a:ext>
            </a:extLst>
          </p:cNvSpPr>
          <p:nvPr/>
        </p:nvSpPr>
        <p:spPr>
          <a:xfrm>
            <a:off x="861060" y="1722120"/>
            <a:ext cx="1440180" cy="1440180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DbBAAArw0AAEoOAADvDwAAEAAAACYAAAAIAAAA//////////8="/>
              </a:ext>
            </a:extLst>
          </p:cNvSpPr>
          <p:nvPr/>
        </p:nvSpPr>
        <p:spPr>
          <a:xfrm>
            <a:off x="789305" y="2224405"/>
            <a:ext cx="153352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000" b="1"/>
            </a:pPr>
            <a:r>
              <a:t>патриотизм</a:t>
            </a:r>
          </a:p>
        </p:txBody>
      </p:sp>
      <p:sp>
        <p:nvSpPr>
          <p:cNvPr id="6" name="Эллипс2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AP8AAB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/wAAFMDrAQAAAAAAAAAAAAAAAAAAAAAAAAAAAAAAAAAAAAAAAAAAAAAAAn9/fwCWlpYDzMzMAMDA/wB/f38AAAAAAAAAAAAAAAAAAAAAAAAAAAAhAAAAGAAAABQAAADKLgAA1RMAAKY3AACxHAAAEAAAACYAAAAIAAAA//////////8="/>
              </a:ext>
            </a:extLst>
          </p:cNvSpPr>
          <p:nvPr/>
        </p:nvSpPr>
        <p:spPr>
          <a:xfrm>
            <a:off x="7606030" y="3223895"/>
            <a:ext cx="1440180" cy="144018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Эллипс3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////DB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AjKAAAXhsAAP8wAAA6JAAAEAAAACYAAAAIAAAA//////////8="/>
              </a:ext>
            </a:extLst>
          </p:cNvSpPr>
          <p:nvPr/>
        </p:nvSpPr>
        <p:spPr>
          <a:xfrm>
            <a:off x="6524625" y="4448810"/>
            <a:ext cx="1440180" cy="144018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8" name="Эллипс4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//8AAB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wAAFMDrAQAAAAAAAAAAAAAAAAAAAAAAAAAAAAAAAAAAAAAAAAAAAAAAAn9/fwCWlpYDzMzMAMDA/wB/f38AAAAAAAAAAAAAAAAAAAAAAAAAAAAhAAAAGAAAABQAAADwNAAAmAoAAMw9AAB0EwAAEAAAACYAAAAIAAAA//////////8="/>
              </a:ext>
            </a:extLst>
          </p:cNvSpPr>
          <p:nvPr/>
        </p:nvSpPr>
        <p:spPr>
          <a:xfrm>
            <a:off x="8605520" y="1722120"/>
            <a:ext cx="1440180" cy="144018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9" name="Эллипс5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AKgADx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qAAIFMDrAQAAAAAAAAAAAAAAAAAAAAAAAAAAAAAAAAAAAAAAAAAAAAAAAn9/fwCWlpYDzMzMAMDA/wB/f38AAAAAAAAAAAAAAAAAAAAAAAAAAAAhAAAAGAAAABQAAABtHgAAThQAAEknAAAqHQAAEAAAACYAAAAIAAAA//////////8="/>
              </a:ext>
            </a:extLst>
          </p:cNvSpPr>
          <p:nvPr/>
        </p:nvSpPr>
        <p:spPr>
          <a:xfrm>
            <a:off x="4946015" y="3300730"/>
            <a:ext cx="1440180" cy="1440180"/>
          </a:xfrm>
          <a:prstGeom prst="ellipse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10" name="Текстовое поле2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DoLQAA9BYAAPE4AAA0GQAAEAAAACYAAAAIAAAA//////////8="/>
              </a:ext>
            </a:extLst>
          </p:cNvSpPr>
          <p:nvPr/>
        </p:nvSpPr>
        <p:spPr>
          <a:xfrm>
            <a:off x="7462520" y="3731260"/>
            <a:ext cx="179387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b="1"/>
            </a:pPr>
            <a:r>
              <a:t>человечество</a:t>
            </a:r>
          </a:p>
        </p:txBody>
      </p:sp>
      <p:sp>
        <p:nvSpPr>
          <p:cNvPr id="11" name="Текстовое поле3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A0MwAAPg0AAMI/AACcDgAAEAAAACYAAAAIAAAA//////////8="/>
              </a:ext>
            </a:extLst>
          </p:cNvSpPr>
          <p:nvPr/>
        </p:nvSpPr>
        <p:spPr>
          <a:xfrm>
            <a:off x="8323580" y="2152650"/>
            <a:ext cx="2040890" cy="222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b="1"/>
            </a:pPr>
            <a:r>
              <a:t>социальная</a:t>
            </a:r>
          </a:p>
          <a:p>
            <a:pPr algn="ctr">
              <a:defRPr b="1"/>
            </a:pPr>
            <a:r>
              <a:t> солидар-</a:t>
            </a:r>
          </a:p>
          <a:p>
            <a:pPr algn="ctr">
              <a:defRPr b="1"/>
            </a:pPr>
            <a:r>
              <a:t>ность</a:t>
            </a:r>
          </a:p>
        </p:txBody>
      </p:sp>
      <p:sp>
        <p:nvSpPr>
          <p:cNvPr id="12" name="Текстовое поле4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CDHAAAZRcAAH4pAAClGQAAEAAAACYAAAAIAAAA//////////8="/>
              </a:ext>
            </a:extLst>
          </p:cNvSpPr>
          <p:nvPr/>
        </p:nvSpPr>
        <p:spPr>
          <a:xfrm>
            <a:off x="4634865" y="3803015"/>
            <a:ext cx="211010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/>
            <a:r>
              <a:t>г</a:t>
            </a:r>
            <a:r>
              <a:rPr b="1"/>
              <a:t>ражданственность</a:t>
            </a:r>
          </a:p>
        </p:txBody>
      </p:sp>
      <p:sp>
        <p:nvSpPr>
          <p:cNvPr id="13" name="Текстовое поле5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IAA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DHKQAA5h4AAB0wAAAmIQAAEAAAACYAAAAIAAAA//////////8="/>
              </a:ext>
            </a:extLst>
          </p:cNvSpPr>
          <p:nvPr/>
        </p:nvSpPr>
        <p:spPr>
          <a:xfrm>
            <a:off x="6791325" y="5022850"/>
            <a:ext cx="102997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b="1"/>
            </a:pPr>
            <a:r>
              <a:rPr sz="2400"/>
              <a:t>семья</a:t>
            </a:r>
          </a:p>
        </p:txBody>
      </p:sp>
      <p:sp>
        <p:nvSpPr>
          <p:cNvPr id="14" name="Эллипс6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AP//AB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mgwm4MAAAAEAAAAAAAAAAAAAAAAAAAAAAAAAAeAAAAaAAAAAAAAAAAAAAAAAAAAAAAAAAAAAAAECcAABAnAAAAAAAAAAAAAAAAAAAAAAAAAAAAAAAAAAAAAAAAAAAAABQAAAAAAAAAwMD/AAAAAABkAAAAMgAAAAAAAABkAAAAAAAAAH9/fwAKAAAAHwAAAFQAAAAA//8AFMDrAQAAAAAAAAAAAAAAAAAAAAAAAAAAAAAAAAAAAAAAAAAAAAAAAn9/fwCWlpYDzMzMAMDA/wB/f38AAAAAAAAAAAAAAAAAAAAAAAAAAAAhAAAAGAAAABQAAAB9JQAAmAoAAFkuAAB0EwAAEAAAACYAAAAIAAAA//////////8="/>
              </a:ext>
            </a:extLst>
          </p:cNvSpPr>
          <p:nvPr/>
        </p:nvSpPr>
        <p:spPr>
          <a:xfrm>
            <a:off x="6094095" y="1722120"/>
            <a:ext cx="1440180" cy="1440180"/>
          </a:xfrm>
          <a:prstGeom prst="ellipse">
            <a:avLst/>
          </a:prstGeom>
          <a:solidFill>
            <a:srgbClr val="00FFFF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15" name="Эллипс7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wMDAAB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DwJ5wMAAAAEAAAAAAAAAAAAAAAAAAAAAAAAAAeAAAAaAAAAAAAAAAAAAAAAAAAAAAAAAAAAAAAECcAABAnAAAAAAAAAAAAAAAAAAAAAAAAAAAAAAAAAAAAAAAAAAAAABQAAAAAAAAAwMD/AAAAAABkAAAAMgAAAAAAAABkAAAAAAAAAH9/fwAKAAAAHwAAAFQAAADAwMAAFMDrAQAAAAAAAAAAAAAAAAAAAAAAAAAAAAAAAAAAAAAAAAAAAAAAAn9/fwCWlpYDzMzMAMDA/wB/f38AAAAAAAAAAAAAAAAAAAAAAAAAAAAhAAAAGAAAABQAAACDFgAACQsAAF8fAADlEwAAEAAAACYAAAAIAAAA//////////8="/>
              </a:ext>
            </a:extLst>
          </p:cNvSpPr>
          <p:nvPr/>
        </p:nvSpPr>
        <p:spPr>
          <a:xfrm>
            <a:off x="3659505" y="1793875"/>
            <a:ext cx="1440180" cy="1440180"/>
          </a:xfrm>
          <a:prstGeom prst="ellips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16" name="Эллипс8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////DB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Cg76g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DNDAAA1RMAAKkVAACxHAAAEAAAACYAAAAIAAAA//////////8="/>
              </a:ext>
            </a:extLst>
          </p:cNvSpPr>
          <p:nvPr/>
        </p:nvSpPr>
        <p:spPr>
          <a:xfrm>
            <a:off x="2080895" y="3223895"/>
            <a:ext cx="1440180" cy="144018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17" name="Текстовое поле9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/i04MAAAAEAAAANeFCC/B1Oo/VVVVVVUVFM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A/JgAAIA4AAOgtAABgEAAAEAAAACYAAAAIAAAA//////////8="/>
              </a:ext>
            </a:extLst>
          </p:cNvSpPr>
          <p:nvPr/>
        </p:nvSpPr>
        <p:spPr>
          <a:xfrm>
            <a:off x="6217285" y="2296160"/>
            <a:ext cx="124523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b="1"/>
            </a:pPr>
            <a:r>
              <a:rPr sz="2000"/>
              <a:t>природа</a:t>
            </a:r>
          </a:p>
        </p:txBody>
      </p:sp>
      <p:sp>
        <p:nvSpPr>
          <p:cNvPr id="18" name="Текстовое поле6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D4JGo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C/FAAArw0AALohAADvDwAAEAAAACYAAAAIAAAA//////////8="/>
              </a:ext>
            </a:extLst>
          </p:cNvSpPr>
          <p:nvPr/>
        </p:nvSpPr>
        <p:spPr>
          <a:xfrm>
            <a:off x="3372485" y="2224405"/>
            <a:ext cx="211010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b="1"/>
            </a:pPr>
            <a:r>
              <a:t>труд и </a:t>
            </a:r>
          </a:p>
          <a:p>
            <a:pPr algn="ctr">
              <a:defRPr b="1"/>
            </a:pPr>
            <a:r>
              <a:t>творчество</a:t>
            </a:r>
          </a:p>
        </p:txBody>
      </p:sp>
      <p:sp>
        <p:nvSpPr>
          <p:cNvPr id="19" name="Текстовое поле7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9hOmc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DNDAAA6RYAANEVAAApGQAAEAAAACYAAAAIAAAA//////////8="/>
              </a:ext>
            </a:extLst>
          </p:cNvSpPr>
          <p:nvPr/>
        </p:nvSpPr>
        <p:spPr>
          <a:xfrm>
            <a:off x="2080895" y="3724275"/>
            <a:ext cx="146558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b="1"/>
            </a:pPr>
            <a:r>
              <a:t>российские</a:t>
            </a:r>
          </a:p>
          <a:p>
            <a:pPr algn="ctr">
              <a:defRPr b="1"/>
            </a:pPr>
            <a:r>
              <a:t> религии</a:t>
            </a:r>
          </a:p>
        </p:txBody>
      </p:sp>
      <p:sp>
        <p:nvSpPr>
          <p:cNvPr id="20" name="Эллипс9"/>
          <p:cNvSpPr>
            <a:extLst>
              <a:ext uri="smNativeData">
                <pr:smNativeData xmlns:pr="smNativeData" xmlns:p14="http://schemas.microsoft.com/office/powerpoint/2010/main" xmlns="" val="SMDATA_13_n/4hYhMAAAAlAAAAZgAAAA8BAAAAkAAAAEgAAACQAAAASAAAAAAAAAAAAAAAAAAAAAEAAABQAAAAAAAAAAAA8D8AAAAAAADwPwAAAAAAAOA/AAAAAAAA4D8AAAAAAADgPwAAAAAAAOA/AAAAAAAA4D8AAAAAAADgPwAAAAAAAOA/AAAAAAAA4D8CAAAAjAAAAAEAAAAAAAAAAAAACxTA6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EFMDrAQAAAAAAAAAAAAAAAAAAAAAAAAAAAAAAAAAAAAAAAAAAAAAAAn9/fwCWlpYDzMzMAMDA/wB/f38AAAAAAAAAAAAAAAAAAAAAAAAAAAAhAAAAGAAAABQAAABsEwAAOBwAAEgcAAAUJQAAEAAAACYAAAAIAAAA//////////8="/>
              </a:ext>
            </a:extLst>
          </p:cNvSpPr>
          <p:nvPr/>
        </p:nvSpPr>
        <p:spPr>
          <a:xfrm>
            <a:off x="3157220" y="4587240"/>
            <a:ext cx="1440180" cy="1440180"/>
          </a:xfrm>
          <a:prstGeom prst="ellipse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21" name="Текстовое поле8"/>
          <p:cNvSpPr txBox="1">
            <a:extLst>
              <a:ext uri="smNativeData">
                <pr:smNativeData xmlns:pr="smNativeData" xmlns:p14="http://schemas.microsoft.com/office/powerpoint/2010/main" xmlns="" val="SMDATA_13_n/4hYhMAAAAlAAAAEgAAAA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HR5cGUMAAAAEAAAAAAAAAAAAAAAAAAAAAAAAAAeAAAAaAAAAAAAAAAAAAAAAAAAAAAAAAAAAAAAECcAABAnAAAAAAAAAAAAAAAAAAAAAAAAAAAAAAAAAAAAAAAAAAAAABQAAAAAAAAAwMD/AAAAAABkAAAAMgAAAAAAAABkAAAAAAAAAH9/fwAKAAAAHwAAAFQAAAD///8FFMDrAQAAAAAAAAAAAAAAAAAAAAAAAAAAAAAAAAAAAAAAAAAAAAAAAn9/fwCWlpYDzMzMAMDA/wB/f38AAAAAAAAAAAAAAAAAAAAAAAAAAAAhAAAAGAAAABQAAADdEwAATB8AAIYbAACMIQAAEAAAACYAAAAIAAAA//////////8="/>
              </a:ext>
            </a:extLst>
          </p:cNvSpPr>
          <p:nvPr/>
        </p:nvSpPr>
        <p:spPr>
          <a:xfrm>
            <a:off x="3228975" y="5087620"/>
            <a:ext cx="1245235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b="1">
                <a:solidFill>
                  <a:schemeClr val="bg1"/>
                </a:solidFill>
              </a:defRPr>
            </a:pPr>
            <a:r>
              <a:rPr sz="2800"/>
              <a:t>наука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BAAAAAAAAAAEAAABQAAAAAAAAAAAA4D8AAAAAAADgPwAAAAAAAOA/AAAAAAAA4D8AAAAAAADgPwAAAAAAAOA/AAAAAAAA4D8AAAAAAADgPwAAAAAAAOA/AAAAAAAA4D8CAAAAjAAAAAAAAAAAAAAAFMDrCBTA6wh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UwOsBFMDrAQAAAAAAAAAAAAAAAAAAAAAAAAAAAAAAAAAAAAAAAAAAAAAAAn9/fwCWlpYDzMzMAMDA/wB/f38AAAAAAAAAAAAAAAAAAAAAAAAAAAAhAAAAGAAAABQAAACmAgAA4gAAABFHAADxBwAAEAAAACYAAAAIAAAAAQAAAAAAAAA="/>
              </a:ext>
            </a:extLst>
          </p:cNvSpPr>
          <p:nvPr>
            <p:ph type="title"/>
          </p:nvPr>
        </p:nvSpPr>
        <p:spPr>
          <a:xfrm>
            <a:off x="430530" y="143510"/>
            <a:ext cx="11122025" cy="1147445"/>
          </a:xfrm>
        </p:spPr>
        <p:txBody>
          <a:bodyPr>
            <a:normAutofit fontScale="90000"/>
          </a:bodyPr>
          <a:lstStyle/>
          <a:p>
            <a:pPr>
              <a:defRPr sz="3600"/>
            </a:pPr>
            <a:br>
              <a:rPr lang="ru-RU" dirty="0"/>
            </a:br>
            <a:r>
              <a:rPr dirty="0"/>
              <a:t> </a:t>
            </a:r>
            <a:r>
              <a:rPr b="1" dirty="0" err="1">
                <a:solidFill>
                  <a:srgbClr val="002060"/>
                </a:solidFill>
              </a:rPr>
              <a:t>Мы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живём</a:t>
            </a:r>
            <a:r>
              <a:rPr b="1" dirty="0">
                <a:solidFill>
                  <a:srgbClr val="002060"/>
                </a:solidFill>
              </a:rPr>
              <a:t> в </a:t>
            </a:r>
            <a:r>
              <a:rPr b="1" dirty="0" err="1">
                <a:solidFill>
                  <a:srgbClr val="002060"/>
                </a:solidFill>
              </a:rPr>
              <a:t>окружении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религиозных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символов</a:t>
            </a:r>
            <a:r>
              <a:rPr b="1" dirty="0">
                <a:solidFill>
                  <a:srgbClr val="002060"/>
                </a:solidFill>
              </a:rPr>
              <a:t>,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важно владеть информацией об их </a:t>
            </a:r>
            <a:r>
              <a:rPr sz="3600" b="1" dirty="0">
                <a:solidFill>
                  <a:srgbClr val="002060"/>
                </a:solidFill>
              </a:rPr>
              <a:t> </a:t>
            </a:r>
            <a:r>
              <a:rPr sz="3600" b="1" dirty="0" err="1">
                <a:solidFill>
                  <a:srgbClr val="002060"/>
                </a:solidFill>
              </a:rPr>
              <a:t>значении</a:t>
            </a:r>
            <a:r>
              <a:rPr lang="ru-RU" sz="3600" b="1" dirty="0">
                <a:solidFill>
                  <a:srgbClr val="002060"/>
                </a:solidFill>
              </a:rPr>
              <a:t>.</a:t>
            </a:r>
            <a:endParaRPr sz="4800" b="1" dirty="0">
              <a:solidFill>
                <a:srgbClr val="002060"/>
              </a:solidFill>
            </a:endParaRPr>
          </a:p>
        </p:txBody>
      </p:sp>
      <p:pic>
        <p:nvPicPr>
          <p:cNvPr id="3" name="ТекстСлайда1"/>
          <p:cNvPicPr>
            <a:picLocks noGrp="1" noChangeAspect="1" noChangeArrowheads="1"/>
            <a:extLst>
              <a:ext uri="smNativeData">
                <pr:smNativeData xmlns:pr="smNativeData" xmlns:p14="http://schemas.microsoft.com/office/powerpoint/2010/main" xmlns="" val="SMDATA_15_n/4hYhMAAAAlAAAAEQAAAC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DIQ+x1DAAAABAAAAAAAAAAAAAAAAAAAAAAAAAAHgAAAGgAAAAAAAAAAAAAAAAAAAAAAAAAAAAAABAnAAAQJwAAAAAAAAAAAAAAAAAAAAAAAAAAAAAAAAAAAAAAAAAAAAAUAAAAAAAAAMDA/wAAAAAAZAAAADIAAAAAAAAAZAAAAAAAAAB/f38ACgAAAB8AAABUAAAA////BRTA6wEAAAAAAAAAAAAAAAAAAAAAAAAAAAAAAAAAAAAAAAAAAAAAAAJ/f38AlpaWA8zMzADAwP8Af39/AAAAAAAAAAAAAAAAAP///wAAAAAAIQAAABgAAAAUAAAABi0AAPIHAADHRgAAgxYAABAAAAAmAAAACAAAAAGBAAD/////"/>
              </a:ext>
            </a:extLst>
          </p:cNvPicPr>
          <p:nvPr>
            <p:ph type="clipArt" idx="1"/>
          </p:nvPr>
        </p:nvPicPr>
        <p:blipFill>
          <a:blip r:embed="rId2"/>
          <a:stretch>
            <a:fillRect/>
          </a:stretch>
        </p:blipFill>
        <p:spPr>
          <a:xfrm>
            <a:off x="7366000" y="1435100"/>
            <a:ext cx="4186555" cy="23679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n/4hYhMAAAAlAAAAEQAAAC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////BRTA6wEAAAAAAAAAAAAAAAAAAAAAAAAAAAAAAAAAAAAAAAAAAAAAAAJ/f38AlpaWA8zMzADAwP8Af39/AAAAAAAAAAAAAAAAAP///wAAAAAAIQAAABgAAAAUAAAAUAMAAPgUAACDFgAAKyg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3408680"/>
            <a:ext cx="3121025" cy="31210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n/4hYhMAAAAlAAAAEQAAAC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////BRTA6wEAAAAAAAAAAAAAAAAAAAAAAAAAAAAAAAAAAAAAAAAAAAAAAAJ/f38AlpaWA8zMzADAwP8Af39/AAAAAAAAAAAAAAAAAP///wAAAAAAIQAAABgAAAAUAAAAjxgAAHoLAADRKgAAPSI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992245" y="1865630"/>
            <a:ext cx="2967990" cy="37001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n/4hYhMAAAAlAAAAEQAAAC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CKAAAADAAAABAAAAAAAAAAAAAAAAAAAAAAAAAAHgAAAGgAAAAAAAAAAAAAAAAAAAAAAAAAAAAAABAnAAAQJwAAAAAAAAAAAAAAAAAAAAAAAAAAAAAAAAAAAAAAAAAAAAAUAAAAAAAAAMDA/wAAAAAAZAAAADIAAAAAAAAAZAAAAAAAAAB/f38ACgAAAB8AAABUAAAA////BRTA6wEAAAAAAAAAAAAAAAAAAAAAAAAAAAAAAAAAAAAAAAAAAAAAAAJ/f38AlpaWA8zMzADAwP8Af39/AAAAAAAAAAAAAAAAAP///wAAAAAAIQAAABgAAAAUAAAArC8AAGUXAACyRgAAqSgAABAAAAAmAAAACAAAAP//////////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7749540" y="3803015"/>
            <a:ext cx="3742690" cy="28067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/4hYhMAAAAlAAAAZAAAAA8BAAAAkAAAAEgAAACQAAAASAAAAAAAAAABAAAAAAAAAAEAAABQAAAAAAAAAAAA4D8AAAAAAADgPwAAAAAAAOA/AAAAAAAA4D8AAAAAAADgPwAAAAAAAOA/AAAAAAAA4D8AAAAAAADgPwAAAAAAAOA/AAAAAAAA4D8CAAAAjAAAAAAAAAAAAAAAFMDrCBTA6whaAAAAAAAAAAAAAAAAAAAAAAAAAAAAAAAAAAAAZAAAAAEAAABAAAAAAAAAAAAAAAAAAAAAAAAAAAAAAAAAAAAAAAAAAAAAAAAAAAAAAAAAAAAAAAAAAAAAAAAAAAAAAAAAAAAAAAAAAAAAAAAAAAAAAAAAAAAAAAAAAAAAFAAAADwAAAAAAAAAAAAAAAAAAAkBAAAAAQAAAAEAAAABAAAAAQAAAAEAAAAAAAAAZAAAAGQAAAAAAAAAZAAAAGQAAAAVAAAAYAAAAAAAAAAAAAAAEA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UwOsBFMDrAQAAAAAAAAAAAAAAAAAAAAAAAAAAAAAAAAAAAAAAAAAAAAAAAn9/fwCWlpYDzMzMAMDA/wB/f38AAAAAAAAAAAAAAAAAAAAAAAAAAAAhAAAAGAAAABQAAACnAgAAxQEAAGVIAADUCAAAEAAAACYAAAAIAAAAAQAAAAAAAAA="/>
              </a:ext>
            </a:extLst>
          </p:cNvSpPr>
          <p:nvPr>
            <p:ph type="title"/>
          </p:nvPr>
        </p:nvSpPr>
        <p:spPr>
          <a:xfrm>
            <a:off x="431165" y="287655"/>
            <a:ext cx="11337290" cy="1147445"/>
          </a:xfrm>
        </p:spPr>
        <p:txBody>
          <a:bodyPr>
            <a:normAutofit fontScale="90000"/>
          </a:bodyPr>
          <a:lstStyle/>
          <a:p>
            <a:pPr>
              <a:defRPr sz="3600"/>
            </a:pPr>
            <a:br>
              <a:rPr lang="ru-RU" dirty="0"/>
            </a:br>
            <a:r>
              <a:rPr dirty="0"/>
              <a:t> </a:t>
            </a:r>
            <a:r>
              <a:rPr b="1" dirty="0" err="1">
                <a:solidFill>
                  <a:srgbClr val="002060"/>
                </a:solidFill>
              </a:rPr>
              <a:t>Знание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наследия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священных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книг</a:t>
            </a:r>
            <a:r>
              <a:rPr b="1" dirty="0">
                <a:solidFill>
                  <a:srgbClr val="002060"/>
                </a:solidFill>
              </a:rPr>
              <a:t> и</a:t>
            </a:r>
          </a:p>
          <a:p>
            <a:pPr>
              <a:defRPr sz="3600"/>
            </a:pPr>
            <a:r>
              <a:rPr b="1" dirty="0" err="1">
                <a:solidFill>
                  <a:srgbClr val="002060"/>
                </a:solidFill>
              </a:rPr>
              <a:t>религиозного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искусства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помогает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глубже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понять</a:t>
            </a:r>
            <a:endParaRPr b="1" dirty="0">
              <a:solidFill>
                <a:srgbClr val="002060"/>
              </a:solidFill>
            </a:endParaRPr>
          </a:p>
          <a:p>
            <a:r>
              <a:rPr sz="3600" b="1" dirty="0" err="1">
                <a:solidFill>
                  <a:srgbClr val="002060"/>
                </a:solidFill>
              </a:rPr>
              <a:t>историю</a:t>
            </a:r>
            <a:r>
              <a:rPr sz="3600" b="1" dirty="0">
                <a:solidFill>
                  <a:srgbClr val="002060"/>
                </a:solidFill>
              </a:rPr>
              <a:t> и </a:t>
            </a:r>
            <a:r>
              <a:rPr sz="3600" b="1" dirty="0" err="1">
                <a:solidFill>
                  <a:srgbClr val="002060"/>
                </a:solidFill>
              </a:rPr>
              <a:t>культуру</a:t>
            </a:r>
            <a:endParaRPr sz="4800" b="1" dirty="0">
              <a:solidFill>
                <a:srgbClr val="002060"/>
              </a:solidFill>
            </a:endParaRPr>
          </a:p>
        </p:txBody>
      </p:sp>
      <p:pic>
        <p:nvPicPr>
          <p:cNvPr id="3" name="ТекстСлайда1"/>
          <p:cNvPicPr>
            <a:picLocks noGrp="1" noChangeAspect="1" noChangeArrowheads="1"/>
            <a:extLst>
              <a:ext uri="smNativeData">
                <pr:smNativeData xmlns:pr="smNativeData" xmlns:p14="http://schemas.microsoft.com/office/powerpoint/2010/main" xmlns="" val="SMDATA_15_n/4hYhMAAAAlAAAAEQAAAC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////BRTA6wEAAAAAAAAAAAAAAAAAAAAAAAAAAAAAAAAAAAAAAAAAAAAAAAJ/f38AlpaWA8zMzADAwP8Af39/AAAAAAAAAAAAAAAAAP///wAAAAAAIQAAABgAAAAUAAAAcDEAAHoLAACzSQAAkx0AABAAAAAmAAAACAAAAAGBAAD/////"/>
              </a:ext>
            </a:extLst>
          </p:cNvPicPr>
          <p:nvPr>
            <p:ph type="clipArt" idx="1"/>
          </p:nvPr>
        </p:nvPicPr>
        <p:blipFill>
          <a:blip r:embed="rId2"/>
          <a:stretch>
            <a:fillRect/>
          </a:stretch>
        </p:blipFill>
        <p:spPr>
          <a:xfrm>
            <a:off x="8036560" y="1865630"/>
            <a:ext cx="3943985" cy="29419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n/4hYhMAAAAlAAAAEQAAAC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////BRTA6wEAAAAAAAAAAAAAAAAAAAAAAAAAAAAAAAAAAAAAAAAAAAAAAAJ/f38AlpaWA8zMzADAwP8Af39/AAAAAAAAAAAAAAAAAP///wAAAAAAIQAAABgAAAAUAAAAYxcAAFsPAACsLwAAjCE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801745" y="2496185"/>
            <a:ext cx="3947795" cy="29571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n/4hYhMAAAAlAAAAEQAAAC8BAAAAkAAAAEgAAACQAAAASAAAAAAAAAAAAAAAAAAAAAEAAABQAAAAAAAAAAAA4D8AAAAAAADgPwAAAAAAAOA/AAAAAAAA4D8AAAAAAADgPwAAAAAAAOA/AAAAAAAA4D8AAAAAAADgPwAAAAAAAOA/AAAAAAAA4D8CAAAAjAAAAAAAAAAAAAAA////DBTA6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DNyMTFDAAAABAAAAAAAAAAAAAAAAAAAAAAAAAAHgAAAGgAAAAAAAAAAAAAAAAAAAAAAAAAAAAAABAnAAAQJwAAAAAAAAAAAAAAAAAAAAAAAAAAAAAAAAAAAAAAAAAAAAAUAAAAAAAAAMDA/wAAAAAAZAAAADIAAAAAAAAAZAAAAAAAAAB/f38ACgAAAB8AAABUAAAA////BRTA6wEAAAAAAAAAAAAAAAAAAAAAAAAAAAAAAAAAAAAAAAAAAAAAAAJ/f38AlpaWA8zMzADAwP8Af39/AAAAAAAAAAAAAAAAAP///wAAAAAAIQAAABgAAAAUAAAAxAEAAPsSAACRFQAAEig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" y="3085465"/>
            <a:ext cx="3218815" cy="34283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599</TotalTime>
  <Words>526</Words>
  <Application>Microsoft Office PowerPoint</Application>
  <PresentationFormat>Широкоэкранный</PresentationFormat>
  <Paragraphs>108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Corbel</vt:lpstr>
      <vt:lpstr>Franklin Gothic Medium Cond</vt:lpstr>
      <vt:lpstr>Garamond</vt:lpstr>
      <vt:lpstr>Times New Roman</vt:lpstr>
      <vt:lpstr>Wingdings</vt:lpstr>
      <vt:lpstr>Натуральные материалы</vt:lpstr>
      <vt:lpstr>Презентация PowerPoint</vt:lpstr>
      <vt:lpstr>Нормативные основы разработки предмета ОРКСЭ</vt:lpstr>
      <vt:lpstr>Презентация PowerPoint</vt:lpstr>
      <vt:lpstr>         </vt:lpstr>
      <vt:lpstr>Задачи курса:</vt:lpstr>
      <vt:lpstr>Курс ОРКСЭ</vt:lpstr>
      <vt:lpstr>Презентация PowerPoint</vt:lpstr>
      <vt:lpstr>  Мы живём в окружении религиозных символов, важно владеть информацией об их  значении.</vt:lpstr>
      <vt:lpstr>  Знание наследия священных книг и религиозного искусства помогает глубже понять историю и культуру</vt:lpstr>
      <vt:lpstr>Модули курса ОРКСЭ</vt:lpstr>
      <vt:lpstr>Учебно – методическое обеспечение курса</vt:lpstr>
      <vt:lpstr>«Основы светской этики»</vt:lpstr>
      <vt:lpstr>Основы православной культуры</vt:lpstr>
      <vt:lpstr>«Основы мировых  религиозных культур»</vt:lpstr>
      <vt:lpstr>«Основы исламской культуры»</vt:lpstr>
      <vt:lpstr>«Основы буддийской культуры»</vt:lpstr>
      <vt:lpstr>«Основы иудейской культуры»</vt:lpstr>
      <vt:lpstr>Выбор модуля ОРКСЭ </vt:lpstr>
      <vt:lpstr>Формы взаимодействия  семьи и школы  в рамках изучения курса ОРКСЭ  </vt:lpstr>
      <vt:lpstr>Олимпиады и конкурсы в рамках изучаемых модулей.</vt:lpstr>
      <vt:lpstr>Творческие работы обучающихся Православного модуля.</vt:lpstr>
      <vt:lpstr>Презентация PowerPoint</vt:lpstr>
      <vt:lpstr>Презентация PowerPoint</vt:lpstr>
      <vt:lpstr>Презентация PowerPoint</vt:lpstr>
      <vt:lpstr>Выставка Настольных вертепов</vt:lpstr>
      <vt:lpstr>Главное наше достояние – это  наши дети.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MMTOP</dc:creator>
  <cp:lastModifiedBy>Девятых Алла Агасиевна</cp:lastModifiedBy>
  <cp:revision>46</cp:revision>
  <cp:lastPrinted>2021-03-11T07:17:49Z</cp:lastPrinted>
  <dcterms:created xsi:type="dcterms:W3CDTF">2021-03-10T18:44:13Z</dcterms:created>
  <dcterms:modified xsi:type="dcterms:W3CDTF">2022-03-10T12:14:07Z</dcterms:modified>
</cp:coreProperties>
</file>