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sldIdLst>
    <p:sldId id="256" r:id="rId2"/>
    <p:sldId id="258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2" r:id="rId15"/>
    <p:sldId id="275" r:id="rId16"/>
    <p:sldId id="276" r:id="rId17"/>
    <p:sldId id="277" r:id="rId18"/>
    <p:sldId id="278" r:id="rId19"/>
    <p:sldId id="273" r:id="rId20"/>
    <p:sldId id="274" r:id="rId21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A045C134-F3FB-417B-B789-2383FE959F42}" type="datetimeFigureOut">
              <a:rPr lang="ru-RU" smtClean="0"/>
              <a:t>11.03.2021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64CF1541-5426-4B08-AD34-D63094276059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5155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5C134-F3FB-417B-B789-2383FE959F42}" type="datetimeFigureOut">
              <a:rPr lang="ru-RU" smtClean="0"/>
              <a:t>11.03.2021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F1541-5426-4B08-AD34-D630942760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1654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5C134-F3FB-417B-B789-2383FE959F42}" type="datetimeFigureOut">
              <a:rPr lang="ru-RU" smtClean="0"/>
              <a:t>11.03.2021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F1541-5426-4B08-AD34-D63094276059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6646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5C134-F3FB-417B-B789-2383FE959F42}" type="datetimeFigureOut">
              <a:rPr lang="ru-RU" smtClean="0"/>
              <a:t>11.03.2021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F1541-5426-4B08-AD34-D63094276059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13205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5C134-F3FB-417B-B789-2383FE959F42}" type="datetimeFigureOut">
              <a:rPr lang="ru-RU" smtClean="0"/>
              <a:t>11.03.2021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F1541-5426-4B08-AD34-D630942760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97701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5C134-F3FB-417B-B789-2383FE959F42}" type="datetimeFigureOut">
              <a:rPr lang="ru-RU" smtClean="0"/>
              <a:t>11.03.2021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F1541-5426-4B08-AD34-D63094276059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14021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5C134-F3FB-417B-B789-2383FE959F42}" type="datetimeFigureOut">
              <a:rPr lang="ru-RU" smtClean="0"/>
              <a:t>11.03.2021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F1541-5426-4B08-AD34-D63094276059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70848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5C134-F3FB-417B-B789-2383FE959F42}" type="datetimeFigureOut">
              <a:rPr lang="ru-RU" smtClean="0"/>
              <a:t>11.03.2021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F1541-5426-4B08-AD34-D63094276059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9566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5C134-F3FB-417B-B789-2383FE959F42}" type="datetimeFigureOut">
              <a:rPr lang="ru-RU" smtClean="0"/>
              <a:t>11.03.2021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F1541-5426-4B08-AD34-D63094276059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7666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5C134-F3FB-417B-B789-2383FE959F42}" type="datetimeFigureOut">
              <a:rPr lang="ru-RU" smtClean="0"/>
              <a:t>11.03.2021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F1541-5426-4B08-AD34-D630942760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9523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5C134-F3FB-417B-B789-2383FE959F42}" type="datetimeFigureOut">
              <a:rPr lang="ru-RU" smtClean="0"/>
              <a:t>11.03.2021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F1541-5426-4B08-AD34-D63094276059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2650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5C134-F3FB-417B-B789-2383FE959F42}" type="datetimeFigureOut">
              <a:rPr lang="ru-RU" smtClean="0"/>
              <a:t>11.03.2021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F1541-5426-4B08-AD34-D630942760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5055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5C134-F3FB-417B-B789-2383FE959F42}" type="datetimeFigureOut">
              <a:rPr lang="ru-RU" smtClean="0"/>
              <a:t>11.03.2021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F1541-5426-4B08-AD34-D63094276059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7016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5C134-F3FB-417B-B789-2383FE959F42}" type="datetimeFigureOut">
              <a:rPr lang="ru-RU" smtClean="0"/>
              <a:t>11.03.2021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F1541-5426-4B08-AD34-D63094276059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5915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5C134-F3FB-417B-B789-2383FE959F42}" type="datetimeFigureOut">
              <a:rPr lang="ru-RU" smtClean="0"/>
              <a:t>11.03.2021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F1541-5426-4B08-AD34-D630942760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234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5C134-F3FB-417B-B789-2383FE959F42}" type="datetimeFigureOut">
              <a:rPr lang="ru-RU" smtClean="0"/>
              <a:t>11.03.2021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F1541-5426-4B08-AD34-D63094276059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4133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5C134-F3FB-417B-B789-2383FE959F42}" type="datetimeFigureOut">
              <a:rPr lang="ru-RU" smtClean="0"/>
              <a:t>11.03.2021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F1541-5426-4B08-AD34-D630942760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9458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045C134-F3FB-417B-B789-2383FE959F42}" type="datetimeFigureOut">
              <a:rPr lang="ru-RU" smtClean="0"/>
              <a:t>11.03.2021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4CF1541-5426-4B08-AD34-D630942760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7817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F40D08-0F78-441F-8F60-D065791B0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536495-3E30-4533-90E9-957DD8C958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0" lvl="0" indent="0"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ru-RU" altLang="ru-RU" b="1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0" lvl="0" indent="0"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3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3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3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8000" b="1" dirty="0">
                <a:solidFill>
                  <a:srgbClr val="002060"/>
                </a:solidFill>
                <a:latin typeface="Franklin Gothic Medium Cond" panose="020B0606030402020204" pitchFamily="34" charset="0"/>
                <a:cs typeface="Times New Roman" panose="02020603050405020304" pitchFamily="18" charset="0"/>
              </a:rPr>
              <a:t>РОДИТЕЛЬСКОЕ СОБРАНИЕ </a:t>
            </a:r>
          </a:p>
          <a:p>
            <a:pPr marL="0" lvl="0" indent="0"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4400" b="1" dirty="0">
              <a:solidFill>
                <a:srgbClr val="002060"/>
              </a:solidFill>
              <a:latin typeface="Franklin Gothic Medium Cond" panose="020B0606030402020204" pitchFamily="34" charset="0"/>
              <a:cs typeface="Times New Roman" panose="02020603050405020304" pitchFamily="18" charset="0"/>
            </a:endParaRPr>
          </a:p>
          <a:p>
            <a:pPr marL="0" lvl="0" indent="0"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4400" b="1" dirty="0">
              <a:solidFill>
                <a:srgbClr val="002060"/>
              </a:solidFill>
              <a:latin typeface="Franklin Gothic Medium Cond" panose="020B0606030402020204" pitchFamily="34" charset="0"/>
              <a:cs typeface="Times New Roman" panose="02020603050405020304" pitchFamily="18" charset="0"/>
            </a:endParaRPr>
          </a:p>
          <a:p>
            <a:pPr marL="0" lvl="0" indent="0"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4400" b="1" dirty="0">
              <a:solidFill>
                <a:srgbClr val="002060"/>
              </a:solidFill>
              <a:latin typeface="Franklin Gothic Medium Cond" panose="020B0606030402020204" pitchFamily="34" charset="0"/>
              <a:cs typeface="Times New Roman" panose="02020603050405020304" pitchFamily="18" charset="0"/>
            </a:endParaRPr>
          </a:p>
          <a:p>
            <a:pPr marL="0" lvl="0" indent="0"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1200" b="1" dirty="0">
                <a:solidFill>
                  <a:srgbClr val="002060"/>
                </a:solidFill>
                <a:latin typeface="Franklin Gothic Medium Cond" panose="020B0606030402020204" pitchFamily="34" charset="0"/>
                <a:cs typeface="Times New Roman" panose="02020603050405020304" pitchFamily="18" charset="0"/>
              </a:rPr>
              <a:t>по выбору модуля комплексного курса</a:t>
            </a:r>
          </a:p>
          <a:p>
            <a:pPr marL="0" lvl="0" indent="0"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1200" b="1" dirty="0">
                <a:solidFill>
                  <a:srgbClr val="002060"/>
                </a:solidFill>
                <a:latin typeface="Franklin Gothic Medium Cond" panose="020B0606030402020204" pitchFamily="34" charset="0"/>
                <a:cs typeface="Times New Roman" panose="02020603050405020304" pitchFamily="18" charset="0"/>
              </a:rPr>
              <a:t>«Основы религиозных культур и светской этики»</a:t>
            </a:r>
          </a:p>
          <a:p>
            <a:pPr marL="0" indent="0" algn="ctr">
              <a:buNone/>
            </a:pPr>
            <a:r>
              <a:rPr lang="ru-RU" sz="11200" dirty="0">
                <a:latin typeface="Franklin Gothic Medium Cond" panose="020B0606030402020204" pitchFamily="34" charset="0"/>
              </a:rPr>
              <a:t>   </a:t>
            </a:r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2021г.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D5436035-E148-4C33-AF4D-41F1ACA0C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0"/>
            <a:ext cx="60769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103DD590-D156-4735-A60F-6A29427CA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60769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84986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F779F4-9033-4AB0-8159-B5083B5D8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«Основы исламской культуры»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бъект 9">
            <a:extLst>
              <a:ext uri="{FF2B5EF4-FFF2-40B4-BE49-F238E27FC236}">
                <a16:creationId xmlns:a16="http://schemas.microsoft.com/office/drawing/2014/main" id="{131B5EBD-0A2E-490A-B846-1084BD0CF4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5875E7A-857B-4F9D-BDA3-43BECEC887F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4087135" y="1998047"/>
            <a:ext cx="7678737" cy="4679950"/>
          </a:xfrm>
          <a:prstGeom prst="rect">
            <a:avLst/>
          </a:prstGeom>
        </p:spPr>
      </p:pic>
      <p:pic>
        <p:nvPicPr>
          <p:cNvPr id="7" name="Содержимое 5" descr="Exar354yurmpl1e.jpg.png">
            <a:extLst>
              <a:ext uri="{FF2B5EF4-FFF2-40B4-BE49-F238E27FC236}">
                <a16:creationId xmlns:a16="http://schemas.microsoft.com/office/drawing/2014/main" id="{AA03C013-CE8B-4BF0-B4DE-C520BE3BC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11" y="1998047"/>
            <a:ext cx="3071751" cy="40499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02824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EA1D2C-65C0-43FA-A91C-24C8A7AB2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«Основы буддийской культуры»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CC45B2E-1A58-4527-A2DE-097C5944B0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7763" y="2360103"/>
            <a:ext cx="2915692" cy="38471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AEAF52C-509D-4801-A37F-B23FB30545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3011" y="2006810"/>
            <a:ext cx="7821226" cy="455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6035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7BD676-CC24-4C27-ACFE-B4DB50458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«Основы иудейской культуры»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DD93C9A7-F041-4E47-98FA-9102386E8F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6198" y="2336632"/>
            <a:ext cx="2694252" cy="35392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F9BAAD-76FA-4ABC-AC89-9B80800089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0450" y="2222421"/>
            <a:ext cx="8193350" cy="376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6517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EC5797-5E61-4D43-9645-AC24C2C2B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Выбор модуля ОРКСЭ 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B1E2641-D1CE-4D7E-8975-449F346352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61742"/>
            <a:ext cx="10515600" cy="435133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alt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 родителей </a:t>
            </a:r>
          </a:p>
          <a:p>
            <a:pPr algn="ctr">
              <a:buNone/>
            </a:pP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alt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(законных представителей) обучающихся»</a:t>
            </a:r>
          </a:p>
          <a:p>
            <a:pPr algn="ctr">
              <a:buNone/>
            </a:pPr>
            <a:r>
              <a:rPr lang="ru-RU" altLang="ru-RU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Важно!</a:t>
            </a:r>
          </a:p>
          <a:p>
            <a:pPr algn="ctr">
              <a:buNone/>
            </a:pP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Выбор модуля осуществлять совместно с ребенком !</a:t>
            </a:r>
          </a:p>
          <a:p>
            <a:pPr marL="82550" lvl="0" indent="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None/>
            </a:pPr>
            <a:endParaRPr lang="ru-RU" altLang="ru-RU" sz="3200" u="sng" dirty="0">
              <a:solidFill>
                <a:prstClr val="black"/>
              </a:solidFill>
              <a:latin typeface="Corbel" panose="020B0503020204020204" pitchFamily="34" charset="0"/>
            </a:endParaRPr>
          </a:p>
          <a:p>
            <a:pPr marL="82550" lvl="0" indent="0" algn="ctr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None/>
            </a:pPr>
            <a:r>
              <a:rPr lang="ru-RU" altLang="ru-RU" sz="32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Выбор подтверждается заявлением родителя (законного представителя) и </a:t>
            </a:r>
            <a:r>
              <a:rPr lang="ru-RU" altLang="ru-RU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заверяется подписями обоих родителей!!!</a:t>
            </a:r>
            <a:endParaRPr lang="ru-RU" altLang="ru-RU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7D99EB6-19A0-48C2-92D0-56A85DDA6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2813"/>
            <a:ext cx="3222594" cy="1266019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8206512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82851C-74C1-45EE-8EB4-8A99EC49E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67861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Формы взаимодействия </a:t>
            </a:r>
            <a:b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семьи и школы </a:t>
            </a:r>
            <a:b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изучения курса ОРКСЭ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9353CE1-FEEF-4CB7-AF83-41CCAF5A2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обращение ребенка к членам своей семьи с целью получения информации (интервью, эссе, публичное выступление, подготовка и участие в конкурсах);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оказание родительской помощи в подборе иллюстративного материала к урокам, материала для галереи образов, рассказы о культовых местах, религиозных святынях, показ фотографий или видеофильмов;</a:t>
            </a:r>
          </a:p>
          <a:p>
            <a:pPr>
              <a:spcBef>
                <a:spcPts val="450"/>
              </a:spcBef>
              <a:buFont typeface="Wingdings" panose="05000000000000000000" pitchFamily="2" charset="2"/>
              <a:buChar char="ü"/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участие и соавторство родителей и членов семьи в создании детских презентаций,  итоговых творческо-исследовательских работ;</a:t>
            </a:r>
          </a:p>
          <a:p>
            <a:pPr>
              <a:spcBef>
                <a:spcPts val="450"/>
              </a:spcBef>
              <a:buFont typeface="Wingdings" panose="05000000000000000000" pitchFamily="2" charset="2"/>
              <a:buChar char="ü"/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привлечение родителей к внеурочным мероприятиям и др.</a:t>
            </a:r>
          </a:p>
          <a:p>
            <a:pPr>
              <a:spcBef>
                <a:spcPts val="450"/>
              </a:spcBef>
              <a:buNone/>
            </a:pPr>
            <a:endParaRPr lang="ru-RU" altLang="ru-RU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altLang="ru-RU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64487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CBD383-53DE-43CC-97EA-F72835C18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Олимпиады и конкурсы в рамках изучаемых модулей.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526321-1DCB-45EE-A522-D5E34EBDE2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ПРАВОЛИП</a:t>
            </a:r>
          </a:p>
          <a:p>
            <a:pPr marL="0" indent="0">
              <a:buNone/>
            </a:pP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ОВИО</a:t>
            </a:r>
          </a:p>
          <a:p>
            <a:pPr marL="0" indent="0">
              <a:buNone/>
            </a:pP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Рождественский вертеп</a:t>
            </a:r>
          </a:p>
          <a:p>
            <a:pPr marL="0" indent="0">
              <a:buNone/>
            </a:pP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«Ручейки добра»</a:t>
            </a:r>
          </a:p>
          <a:p>
            <a:pPr marL="0" indent="0">
              <a:buNone/>
            </a:pP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«Пасхальный перезвон»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A575830-739D-49D4-B0ED-9CDE8F8CC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7312" y="2446869"/>
            <a:ext cx="2424150" cy="34289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ECB675-00B3-45D8-84D6-9A370DB3F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1025" y="2446869"/>
            <a:ext cx="2527982" cy="357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9630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7FE0B9-25BF-45BF-A132-AE2886FE8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Творческие работы обучающихся Православного модуля.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B8CE597B-561A-457C-827B-2C6969FA28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04291" y="2547891"/>
            <a:ext cx="5075930" cy="389657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FFCFE6F-86B1-499C-9770-77DFD8C3F1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73162"/>
            <a:ext cx="5329313" cy="311167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A36EDAE-6506-4E47-846A-D1268C1568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28" y="2183907"/>
            <a:ext cx="6868357" cy="48255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  <a:softEdge rad="317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61706D4-8FEE-4B62-8DA4-8F0DE99718A4}"/>
              </a:ext>
            </a:extLst>
          </p:cNvPr>
          <p:cNvSpPr txBox="1"/>
          <p:nvPr/>
        </p:nvSpPr>
        <p:spPr>
          <a:xfrm>
            <a:off x="7386221" y="1917577"/>
            <a:ext cx="42080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Вертепы</a:t>
            </a:r>
          </a:p>
        </p:txBody>
      </p:sp>
    </p:spTree>
    <p:extLst>
      <p:ext uri="{BB962C8B-B14F-4D97-AF65-F5344CB8AC3E}">
        <p14:creationId xmlns:p14="http://schemas.microsoft.com/office/powerpoint/2010/main" val="22067432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196A15-CFDD-43CB-8B24-9DDFAA97C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E12236BA-442F-4312-B525-5406C3D0E5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81856" y="2050743"/>
            <a:ext cx="2221283" cy="43546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BCB4A0-03E5-4984-9196-48ADAFEBF7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618" y="292962"/>
            <a:ext cx="8593584" cy="683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434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CFE7FC-7FFC-48C9-A67D-F9880C19F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3B2C65A-3401-4B25-9669-48D73DF19F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6" y="488273"/>
            <a:ext cx="5801784" cy="4351338"/>
          </a:xfrm>
          <a:effectLst>
            <a:softEdge rad="317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4C3D04A-97EA-45CF-B4F2-D6BE582A51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633" y="1807177"/>
            <a:ext cx="6828367" cy="512127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2092356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87C196-6193-489B-844C-F80E0B278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b="1" dirty="0">
                <a:solidFill>
                  <a:srgbClr val="008000"/>
                </a:solidFill>
              </a:rPr>
              <a:t>Главное наше достояние – это  наши дети.</a:t>
            </a:r>
            <a:r>
              <a:rPr lang="ru-RU" altLang="ru-RU" b="1" dirty="0"/>
              <a:t>  </a:t>
            </a:r>
            <a:br>
              <a:rPr lang="ru-RU" altLang="ru-RU" b="1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7A091D-2488-4B13-A6FA-51BF28F039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altLang="ru-RU" b="1" dirty="0"/>
              <a:t>	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Какими мы сегодня их воспитаем, в такой стране мы все завтра будем жить. Мы должны научить наших детей быть </a:t>
            </a:r>
            <a:r>
              <a:rPr lang="ru-RU" altLang="ru-RU" b="1" i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честными,добрыми</a:t>
            </a:r>
            <a:r>
              <a:rPr lang="ru-RU" altLang="ru-RU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вежливыми, физически и духовно здоровыми</a:t>
            </a:r>
            <a:r>
              <a:rPr lang="ru-RU" altLang="ru-RU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ctr">
              <a:buNone/>
            </a:pPr>
            <a:br>
              <a:rPr lang="ru-RU" altLang="ru-RU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можем помочь им стать образованными, успешными людьми, обладающими высоким уровнем ответственности за настоящее и будущее своих близких, своего народа, своей страны.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511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F97BC8-CFE1-4211-BDCB-ABC497ECA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74898"/>
          </a:xfrm>
        </p:spPr>
        <p:txBody>
          <a:bodyPr>
            <a:normAutofit fontScale="90000"/>
          </a:bodyPr>
          <a:lstStyle/>
          <a:p>
            <a:br>
              <a:rPr lang="ru-RU" b="1" u="sng" dirty="0">
                <a:latin typeface="Times New Roman" pitchFamily="18" charset="0"/>
                <a:ea typeface="Andale Sans UI" charset="-52"/>
                <a:cs typeface="Times New Roman" pitchFamily="18" charset="0"/>
              </a:rPr>
            </a:br>
            <a:br>
              <a:rPr lang="ru-RU" b="1" u="sng" dirty="0">
                <a:latin typeface="Times New Roman" pitchFamily="18" charset="0"/>
                <a:ea typeface="Andale Sans UI" charset="-52"/>
                <a:cs typeface="Times New Roman" pitchFamily="18" charset="0"/>
              </a:rPr>
            </a:br>
            <a:br>
              <a:rPr lang="ru-RU" b="1" u="sng" dirty="0">
                <a:latin typeface="Times New Roman" pitchFamily="18" charset="0"/>
                <a:ea typeface="Andale Sans UI" charset="-52"/>
                <a:cs typeface="Times New Roman" pitchFamily="18" charset="0"/>
              </a:rPr>
            </a:br>
            <a:br>
              <a:rPr lang="ru-RU" b="1" u="sng" dirty="0">
                <a:latin typeface="Times New Roman" pitchFamily="18" charset="0"/>
                <a:ea typeface="Andale Sans UI" charset="-52"/>
                <a:cs typeface="Times New Roman" pitchFamily="18" charset="0"/>
              </a:rPr>
            </a:br>
            <a:br>
              <a:rPr lang="ru-RU" b="1" u="sng" dirty="0">
                <a:latin typeface="Times New Roman" pitchFamily="18" charset="0"/>
                <a:ea typeface="Andale Sans UI" charset="-52"/>
                <a:cs typeface="Times New Roman" pitchFamily="18" charset="0"/>
              </a:rPr>
            </a:br>
            <a:br>
              <a:rPr lang="ru-RU" b="1" u="sng" dirty="0">
                <a:latin typeface="Times New Roman" pitchFamily="18" charset="0"/>
                <a:ea typeface="Andale Sans UI" charset="-52"/>
                <a:cs typeface="Times New Roman" pitchFamily="18" charset="0"/>
              </a:rPr>
            </a:br>
            <a:br>
              <a:rPr lang="ru-RU" b="1" u="sng" dirty="0">
                <a:latin typeface="Times New Roman" pitchFamily="18" charset="0"/>
                <a:ea typeface="Andale Sans UI" charset="-52"/>
                <a:cs typeface="Times New Roman" pitchFamily="18" charset="0"/>
              </a:rPr>
            </a:br>
            <a:br>
              <a:rPr lang="ru-RU" b="1" u="sng" dirty="0">
                <a:latin typeface="Times New Roman" pitchFamily="18" charset="0"/>
                <a:ea typeface="Andale Sans UI" charset="-52"/>
                <a:cs typeface="Times New Roman" pitchFamily="18" charset="0"/>
              </a:rPr>
            </a:br>
            <a:br>
              <a:rPr lang="ru-RU" b="1" u="sng" dirty="0">
                <a:latin typeface="Times New Roman" pitchFamily="18" charset="0"/>
                <a:ea typeface="Andale Sans UI" charset="-52"/>
                <a:cs typeface="Times New Roman" pitchFamily="18" charset="0"/>
              </a:rPr>
            </a:br>
            <a:endParaRPr lang="ru-RU" sz="31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0A8C7F-7E29-4B34-9F81-D1D0B167A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617" y="2133600"/>
            <a:ext cx="11113995" cy="3777622"/>
          </a:xfrm>
        </p:spPr>
        <p:txBody>
          <a:bodyPr>
            <a:normAutofit fontScale="92500"/>
          </a:bodyPr>
          <a:lstStyle/>
          <a:p>
            <a:r>
              <a:rPr lang="ru-RU" sz="3600" b="1" u="sng" dirty="0">
                <a:solidFill>
                  <a:srgbClr val="002060"/>
                </a:solidFill>
                <a:latin typeface="Times New Roman" pitchFamily="18" charset="0"/>
                <a:ea typeface="Andale Sans UI" charset="-52"/>
                <a:cs typeface="Times New Roman" pitchFamily="18" charset="0"/>
              </a:rPr>
              <a:t>Цель учебного курса ОРКСЭ </a:t>
            </a:r>
            <a:r>
              <a:rPr lang="ru-RU" sz="3600" dirty="0">
                <a:latin typeface="Times New Roman" pitchFamily="18" charset="0"/>
                <a:ea typeface="Andale Sans UI" charset="-52"/>
                <a:cs typeface="Times New Roman" pitchFamily="18" charset="0"/>
              </a:rPr>
              <a:t>– </a:t>
            </a:r>
            <a:r>
              <a:rPr lang="ru-RU" sz="3600" b="1" i="1" dirty="0">
                <a:solidFill>
                  <a:srgbClr val="002060"/>
                </a:solidFill>
                <a:latin typeface="Times New Roman" pitchFamily="18" charset="0"/>
                <a:ea typeface="Andale Sans UI" charset="-52"/>
                <a:cs typeface="Times New Roman" pitchFamily="18" charset="0"/>
              </a:rPr>
              <a:t>формирование у младшего подростка мотиваций к осознанному нравственному поведению, основанному на знании и уважении культурных и религиозных традиций многонационального народа России, а также к диалогу с представителями других культур и мировоззрений. </a:t>
            </a:r>
            <a:br>
              <a:rPr lang="ru-RU" sz="3600" b="1" i="1" dirty="0">
                <a:solidFill>
                  <a:srgbClr val="002060"/>
                </a:solidFill>
                <a:latin typeface="Times New Roman" pitchFamily="18" charset="0"/>
                <a:ea typeface="Andale Sans UI" charset="-52"/>
                <a:cs typeface="Times New Roman" pitchFamily="18" charset="0"/>
              </a:rPr>
            </a:br>
            <a:endParaRPr lang="ru-RU" sz="3600" dirty="0"/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D0D15E7A-6901-4DAA-962E-BAAE591B8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503"/>
            <a:ext cx="4438835" cy="1743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121316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4CD973-AF7E-4394-A396-E995A0CA0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91B096A-136E-4E40-BC22-67D6BD80F2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72359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Благодарю за внимание! </a:t>
            </a:r>
          </a:p>
          <a:p>
            <a:pPr marL="0" indent="0" algn="ctr">
              <a:buNone/>
            </a:pPr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Выбор за Вами, уважаемые родители!</a:t>
            </a:r>
          </a:p>
        </p:txBody>
      </p:sp>
    </p:spTree>
    <p:extLst>
      <p:ext uri="{BB962C8B-B14F-4D97-AF65-F5344CB8AC3E}">
        <p14:creationId xmlns:p14="http://schemas.microsoft.com/office/powerpoint/2010/main" val="2107874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69E5C5-5725-4EB3-8623-09E544F37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курса: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0902C93-92A3-4C0F-9971-0D284C9652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altLang="ru-RU" b="1" dirty="0"/>
              <a:t>1. Знакомство младших школьников с основами религиозных культур и светской этики,</a:t>
            </a:r>
          </a:p>
          <a:p>
            <a:r>
              <a:rPr lang="ru-RU" altLang="ru-RU" b="1" dirty="0"/>
              <a:t>2. Развитие представлений подростка о значении нравственных норм и ценностей для достойной жизни личности, семьи и общества.</a:t>
            </a:r>
          </a:p>
          <a:p>
            <a:r>
              <a:rPr lang="ru-RU" altLang="ru-RU" b="1" dirty="0"/>
              <a:t>3. Обобщение знаний школьников о духовной культуре, морали, формирование у них ценностно-смысловых мировоззренческих основ, обеспечивающих целостное восприятие отечественной истории и культуры, </a:t>
            </a:r>
          </a:p>
          <a:p>
            <a:r>
              <a:rPr lang="ru-RU" altLang="ru-RU" b="1" dirty="0"/>
              <a:t>4. Развитие способностей к общению в полиэтнической  и многоконфессиональной среде на основе взаимного уважения.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7A5DEB3-23A8-46C3-A596-84E05AB3B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52918"/>
            <a:ext cx="3470599" cy="14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9036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17ED47-92F5-4A47-8B2C-377B03875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 ОРКСЭ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75A4955-5688-4319-8677-B6CA8322E6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Носит культурологический характер</a:t>
            </a:r>
          </a:p>
          <a:p>
            <a:pPr marL="0" indent="0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Носит светский характер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Применяется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безотметочная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методика преподавания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17C1FB3-106F-4A90-99D6-3410425114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68925" cy="142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635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E5F71C-5725-4215-83B5-8E1672B6C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8788"/>
            <a:ext cx="10515600" cy="7319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Модули курса ОРКСЭ</a:t>
            </a:r>
          </a:p>
        </p:txBody>
      </p:sp>
      <p:pic>
        <p:nvPicPr>
          <p:cNvPr id="7" name="Picture 9" descr="C:\Users\Л\Desktop\Новый рисунок (3).png">
            <a:extLst>
              <a:ext uri="{FF2B5EF4-FFF2-40B4-BE49-F238E27FC236}">
                <a16:creationId xmlns:a16="http://schemas.microsoft.com/office/drawing/2014/main" id="{80689E62-4F8F-445D-AD54-F94A5F57156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1" y="958788"/>
            <a:ext cx="2155955" cy="285911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9F15F8B-24D1-4030-9BDC-03FC98CBDB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6039" y="-95753"/>
            <a:ext cx="3195961" cy="1420491"/>
          </a:xfrm>
          <a:prstGeom prst="rect">
            <a:avLst/>
          </a:prstGeom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7AA6F513-1B2E-4246-BC62-DF9CB2ED0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851" y="1581385"/>
            <a:ext cx="2192785" cy="299949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FB5C1EA-EA63-4216-B983-F794AE73E4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9487" y="2920752"/>
            <a:ext cx="1983928" cy="263768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9A57023-024E-4AAD-A3F5-70CAF7B96C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2959" y="2282357"/>
            <a:ext cx="2118378" cy="280353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2D40693-D4F4-4EBA-9C8A-BF027B9E88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0623" y="3684123"/>
            <a:ext cx="1847247" cy="24286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DADDAA9-474C-48C4-AE02-3F60476346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57870" y="4239595"/>
            <a:ext cx="1710567" cy="224688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7B40A07-338B-430F-A2B3-15D968AD1D16}"/>
              </a:ext>
            </a:extLst>
          </p:cNvPr>
          <p:cNvSpPr txBox="1"/>
          <p:nvPr/>
        </p:nvSpPr>
        <p:spPr>
          <a:xfrm>
            <a:off x="275208" y="6241002"/>
            <a:ext cx="55396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Учебно-методический комплекс издательства «Просвещение»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0125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6F3E20-67DF-40C5-9200-AECAD530E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Учебно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методическое обеспечение курса</a:t>
            </a:r>
          </a:p>
        </p:txBody>
      </p:sp>
      <p:pic>
        <p:nvPicPr>
          <p:cNvPr id="4" name="Picture 6" descr="Изображение 099">
            <a:extLst>
              <a:ext uri="{FF2B5EF4-FFF2-40B4-BE49-F238E27FC236}">
                <a16:creationId xmlns:a16="http://schemas.microsoft.com/office/drawing/2014/main" id="{5867573C-1DEF-494A-8FC7-D13A34BA9C8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4" t="28119" r="18497"/>
          <a:stretch>
            <a:fillRect/>
          </a:stretch>
        </p:blipFill>
        <p:spPr bwMode="auto">
          <a:xfrm>
            <a:off x="458883" y="2282825"/>
            <a:ext cx="283262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Изображение 098">
            <a:extLst>
              <a:ext uri="{FF2B5EF4-FFF2-40B4-BE49-F238E27FC236}">
                <a16:creationId xmlns:a16="http://schemas.microsoft.com/office/drawing/2014/main" id="{E6760F30-7E2F-4C3D-9655-546A550AA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6" t="27997" r="24162"/>
          <a:stretch>
            <a:fillRect/>
          </a:stretch>
        </p:blipFill>
        <p:spPr bwMode="auto">
          <a:xfrm>
            <a:off x="4409373" y="1858909"/>
            <a:ext cx="3013075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4FE8A91-C30D-4B69-8C04-6C2ED10DCB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1344" y="2189794"/>
            <a:ext cx="2822693" cy="444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8314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8198EB-D770-4A65-BCA9-C0BBAF997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«Основы светской этики»</a:t>
            </a:r>
          </a:p>
        </p:txBody>
      </p:sp>
      <p:pic>
        <p:nvPicPr>
          <p:cNvPr id="4" name="Picture 9" descr="C:\Users\Л\Desktop\Новый рисунок (3).png">
            <a:extLst>
              <a:ext uri="{FF2B5EF4-FFF2-40B4-BE49-F238E27FC236}">
                <a16:creationId xmlns:a16="http://schemas.microsoft.com/office/drawing/2014/main" id="{C59186FD-293D-44ED-9D43-44385398EA2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4298" y="2184261"/>
            <a:ext cx="2684824" cy="37039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E0AC874-1CDD-434F-88D2-1530D94EE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7980" y="1740481"/>
            <a:ext cx="7806149" cy="439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2575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916D01-4AE2-43D5-A15B-8137E4FE0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Основы православной культуры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Содержимое 7" descr="правосл.jpg">
            <a:extLst>
              <a:ext uri="{FF2B5EF4-FFF2-40B4-BE49-F238E27FC236}">
                <a16:creationId xmlns:a16="http://schemas.microsoft.com/office/drawing/2014/main" id="{4A7D24F5-EBBF-4D7B-B67B-87B4758B7E5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8222" y="1967622"/>
            <a:ext cx="2630287" cy="37572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5225D2F-5624-4BF3-9C88-26B3C0A8E1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4986" y="1690688"/>
            <a:ext cx="8655728" cy="431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7014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7E27C2-D713-4482-A687-36BDF72DA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«Основы мировых </a:t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религиозных культур»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Содержимое 4" descr="big.jpg">
            <a:extLst>
              <a:ext uri="{FF2B5EF4-FFF2-40B4-BE49-F238E27FC236}">
                <a16:creationId xmlns:a16="http://schemas.microsoft.com/office/drawing/2014/main" id="{8B155584-0ECC-49B2-BDB0-F2B092E2C2A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3903" y="1798178"/>
            <a:ext cx="2799611" cy="43266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4F6509A-1928-47C3-8305-B54BE2F0DD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6579" y="1798178"/>
            <a:ext cx="7877414" cy="447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03126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126</TotalTime>
  <Words>434</Words>
  <Application>Microsoft Office PowerPoint</Application>
  <PresentationFormat>Широкоэкранный</PresentationFormat>
  <Paragraphs>76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Arial</vt:lpstr>
      <vt:lpstr>Corbel</vt:lpstr>
      <vt:lpstr>Franklin Gothic Medium Cond</vt:lpstr>
      <vt:lpstr>Garamond</vt:lpstr>
      <vt:lpstr>Times New Roman</vt:lpstr>
      <vt:lpstr>Wingdings</vt:lpstr>
      <vt:lpstr>Натуральные материалы</vt:lpstr>
      <vt:lpstr>Презентация PowerPoint</vt:lpstr>
      <vt:lpstr>         </vt:lpstr>
      <vt:lpstr>Задачи курса:</vt:lpstr>
      <vt:lpstr>Курс ОРКСЭ</vt:lpstr>
      <vt:lpstr>Модули курса ОРКСЭ</vt:lpstr>
      <vt:lpstr>Учебно – методическое обеспечение курса</vt:lpstr>
      <vt:lpstr>«Основы светской этики»</vt:lpstr>
      <vt:lpstr>Основы православной культуры</vt:lpstr>
      <vt:lpstr>«Основы мировых  религиозных культур»</vt:lpstr>
      <vt:lpstr>«Основы исламской культуры»</vt:lpstr>
      <vt:lpstr>«Основы буддийской культуры»</vt:lpstr>
      <vt:lpstr>«Основы иудейской культуры»</vt:lpstr>
      <vt:lpstr>Выбор модуля ОРКСЭ </vt:lpstr>
      <vt:lpstr>Формы взаимодействия  семьи и школы  в рамках изучения курса ОРКСЭ  </vt:lpstr>
      <vt:lpstr>Олимпиады и конкурсы в рамках изучаемых модулей.</vt:lpstr>
      <vt:lpstr>Творческие работы обучающихся Православного модуля.</vt:lpstr>
      <vt:lpstr>Презентация PowerPoint</vt:lpstr>
      <vt:lpstr>Презентация PowerPoint</vt:lpstr>
      <vt:lpstr>Главное наше достояние – это  наши дети.  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MMTOP</dc:creator>
  <cp:lastModifiedBy>Махиянова Фаина Рашитовна</cp:lastModifiedBy>
  <cp:revision>43</cp:revision>
  <cp:lastPrinted>2021-03-11T07:17:49Z</cp:lastPrinted>
  <dcterms:created xsi:type="dcterms:W3CDTF">2021-03-10T18:44:13Z</dcterms:created>
  <dcterms:modified xsi:type="dcterms:W3CDTF">2021-03-11T12:10:02Z</dcterms:modified>
</cp:coreProperties>
</file>